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95" r:id="rId2"/>
    <p:sldId id="300" r:id="rId3"/>
    <p:sldId id="365" r:id="rId4"/>
    <p:sldId id="366" r:id="rId5"/>
    <p:sldId id="368" r:id="rId6"/>
    <p:sldId id="346" r:id="rId7"/>
    <p:sldId id="347" r:id="rId8"/>
    <p:sldId id="349" r:id="rId9"/>
    <p:sldId id="370" r:id="rId10"/>
    <p:sldId id="344" r:id="rId11"/>
    <p:sldId id="345" r:id="rId12"/>
    <p:sldId id="369" r:id="rId13"/>
    <p:sldId id="301" r:id="rId14"/>
    <p:sldId id="372" r:id="rId15"/>
    <p:sldId id="373" r:id="rId16"/>
    <p:sldId id="374" r:id="rId17"/>
    <p:sldId id="264" r:id="rId18"/>
    <p:sldId id="296" r:id="rId19"/>
    <p:sldId id="302" r:id="rId20"/>
    <p:sldId id="275" r:id="rId21"/>
    <p:sldId id="282" r:id="rId22"/>
    <p:sldId id="292" r:id="rId23"/>
    <p:sldId id="371" r:id="rId24"/>
    <p:sldId id="276" r:id="rId25"/>
    <p:sldId id="258" r:id="rId26"/>
    <p:sldId id="375" r:id="rId27"/>
    <p:sldId id="376" r:id="rId28"/>
    <p:sldId id="340" r:id="rId29"/>
    <p:sldId id="351" r:id="rId30"/>
    <p:sldId id="323" r:id="rId31"/>
    <p:sldId id="316" r:id="rId32"/>
    <p:sldId id="352" r:id="rId33"/>
    <p:sldId id="357" r:id="rId34"/>
    <p:sldId id="362" r:id="rId35"/>
    <p:sldId id="322" r:id="rId36"/>
    <p:sldId id="358" r:id="rId37"/>
    <p:sldId id="299" r:id="rId38"/>
    <p:sldId id="359" r:id="rId39"/>
    <p:sldId id="307" r:id="rId40"/>
    <p:sldId id="270" r:id="rId41"/>
    <p:sldId id="360" r:id="rId42"/>
    <p:sldId id="361" r:id="rId43"/>
    <p:sldId id="327" r:id="rId44"/>
    <p:sldId id="364" r:id="rId45"/>
    <p:sldId id="354" r:id="rId46"/>
    <p:sldId id="355" r:id="rId47"/>
    <p:sldId id="363" r:id="rId48"/>
    <p:sldId id="328" r:id="rId49"/>
    <p:sldId id="329" r:id="rId50"/>
    <p:sldId id="330" r:id="rId51"/>
    <p:sldId id="331" r:id="rId52"/>
    <p:sldId id="313" r:id="rId53"/>
    <p:sldId id="311" r:id="rId54"/>
    <p:sldId id="293" r:id="rId55"/>
    <p:sldId id="289" r:id="rId56"/>
  </p:sldIdLst>
  <p:sldSz cx="9144000" cy="6858000" type="screen4x3"/>
  <p:notesSz cx="6888163" cy="100203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00FF"/>
    <a:srgbClr val="00FFFF"/>
    <a:srgbClr val="CC6600"/>
    <a:srgbClr val="D8FF89"/>
    <a:srgbClr val="D9FFAF"/>
    <a:srgbClr val="006600"/>
    <a:srgbClr val="FBFDA1"/>
    <a:srgbClr val="250101"/>
    <a:srgbClr val="F4EE0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42" autoAdjust="0"/>
    <p:restoredTop sz="94688" autoAdjust="0"/>
  </p:normalViewPr>
  <p:slideViewPr>
    <p:cSldViewPr>
      <p:cViewPr>
        <p:scale>
          <a:sx n="60" d="100"/>
          <a:sy n="60" d="100"/>
        </p:scale>
        <p:origin x="-22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 baseline="0"/>
            </a:lvl1pPr>
          </a:lstStyle>
          <a:p>
            <a:endParaRPr lang="es-ES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aseline="0"/>
            </a:lvl1pPr>
          </a:lstStyle>
          <a:p>
            <a:endParaRPr lang="es-ES"/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 baseline="0"/>
            </a:lvl1pPr>
          </a:lstStyle>
          <a:p>
            <a:endParaRPr lang="es-ES"/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aseline="0"/>
            </a:lvl1pPr>
          </a:lstStyle>
          <a:p>
            <a:fld id="{351AF910-FCC5-4B25-B35F-559711F7F29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289824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 baseline="0"/>
            </a:lvl1pPr>
          </a:lstStyle>
          <a:p>
            <a:endParaRPr lang="es-ES_tradnl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aseline="0"/>
            </a:lvl1pPr>
          </a:lstStyle>
          <a:p>
            <a:endParaRPr lang="es-ES_tradnl"/>
          </a:p>
        </p:txBody>
      </p:sp>
      <p:sp>
        <p:nvSpPr>
          <p:cNvPr id="147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10150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7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 baseline="0"/>
            </a:lvl1pPr>
          </a:lstStyle>
          <a:p>
            <a:endParaRPr lang="es-ES_tradnl"/>
          </a:p>
        </p:txBody>
      </p:sp>
      <p:sp>
        <p:nvSpPr>
          <p:cNvPr id="147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aseline="0"/>
            </a:lvl1pPr>
          </a:lstStyle>
          <a:p>
            <a:fld id="{CC3F547D-9635-429A-BADC-0B9F8AA5D84C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2549983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72FD82-ADFE-4879-96D1-46D9A77FDFAD}" type="slidenum">
              <a:rPr lang="es-ES_tradnl"/>
              <a:pPr/>
              <a:t>35</a:t>
            </a:fld>
            <a:endParaRPr lang="es-ES_tradnl"/>
          </a:p>
        </p:txBody>
      </p:sp>
      <p:sp>
        <p:nvSpPr>
          <p:cNvPr id="152578" name="Rectangle 2"/>
          <p:cNvSpPr>
            <a:spLocks noChangeArrowheads="1"/>
          </p:cNvSpPr>
          <p:nvPr/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5610" tIns="46966" rIns="95610" bIns="46966" anchor="b"/>
          <a:lstStyle/>
          <a:p>
            <a:pPr algn="r" defTabSz="966788" eaLnBrk="0" hangingPunct="0"/>
            <a:r>
              <a:rPr lang="es-ES_tradnl" sz="1300" baseline="0"/>
              <a:t>31</a:t>
            </a:r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2581" name="Rectangle 5"/>
          <p:cNvSpPr>
            <a:spLocks noChangeArrowheads="1"/>
          </p:cNvSpPr>
          <p:nvPr/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258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58825"/>
            <a:ext cx="4991100" cy="3743325"/>
          </a:xfrm>
          <a:ln w="12700" cap="flat"/>
        </p:spPr>
      </p:sp>
      <p:sp>
        <p:nvSpPr>
          <p:cNvPr id="15258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9163" y="4759325"/>
            <a:ext cx="5049837" cy="4510088"/>
          </a:xfrm>
          <a:ln/>
        </p:spPr>
        <p:txBody>
          <a:bodyPr lIns="95610" tIns="46966" rIns="95610" bIns="46966"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89671-F351-416B-BAE1-C0C7355D996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5F0E0-3B91-4679-99CC-DF4D04B559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9A280-B034-41C8-A134-5CF1FB742A2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F47613E-0447-4BD6-995F-75596798F95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348D5A-6BF1-43A7-809B-427490F3F3E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371BB2-6734-4841-832F-E0A0A263BD9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7EAF4A8-885F-4B9E-B3CB-469136719F9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A308F-67F5-43AE-8BC5-72CDC8148F1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14850-0CDF-48BA-B1D8-6031EE3FC14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8BA5D-1C80-4BB6-AE9C-9D933C02E1E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4DBC1-C5DC-4FF1-8215-E663C1840B9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7F0F0-AE01-4114-9D5D-09F7670E559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30BD2-2DE0-4520-96E0-3E226B511A4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DCA5C-E5EC-4D65-BF28-92A1CF33EFE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958BC-29DF-4F4A-9620-BD2C1F44E8B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/>
            </a:lvl1pPr>
          </a:lstStyle>
          <a:p>
            <a:fld id="{76FDDDE5-F8F5-4C46-A5E0-579A20F9965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F5FA28">
                  <a:gamma/>
                  <a:shade val="46275"/>
                  <a:invGamma/>
                </a:srgbClr>
              </a:gs>
              <a:gs pos="50000">
                <a:srgbClr val="F5FA28"/>
              </a:gs>
              <a:gs pos="100000">
                <a:srgbClr val="F5FA28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dirty="0"/>
              <a:t>BOLILLA 2- 1° parte</a:t>
            </a:r>
          </a:p>
        </p:txBody>
      </p:sp>
      <p:sp>
        <p:nvSpPr>
          <p:cNvPr id="100355" name="Rectangle 3" descr="10%"/>
          <p:cNvSpPr>
            <a:spLocks noGrp="1" noChangeArrowheads="1"/>
          </p:cNvSpPr>
          <p:nvPr>
            <p:ph idx="1"/>
          </p:nvPr>
        </p:nvSpPr>
        <p:spPr>
          <a:pattFill prst="pct10">
            <a:fgClr>
              <a:srgbClr val="FBFDA1"/>
            </a:fgClr>
            <a:bgClr>
              <a:schemeClr val="bg1"/>
            </a:bgClr>
          </a:pattFill>
        </p:spPr>
        <p:txBody>
          <a:bodyPr/>
          <a:lstStyle/>
          <a:p>
            <a:pPr marL="0" indent="0">
              <a:buNone/>
            </a:pPr>
            <a:endParaRPr lang="es-ES" sz="2000" b="1" dirty="0" smtClean="0"/>
          </a:p>
          <a:p>
            <a:pPr marL="0" indent="0">
              <a:buNone/>
            </a:pPr>
            <a:r>
              <a:rPr lang="es-ES" sz="2000" b="1" dirty="0" smtClean="0"/>
              <a:t>Transporte </a:t>
            </a:r>
            <a:r>
              <a:rPr lang="es-ES" sz="2000" b="1" dirty="0"/>
              <a:t>electrónico y </a:t>
            </a:r>
            <a:r>
              <a:rPr lang="es-ES" sz="2000" b="1" dirty="0" err="1"/>
              <a:t>fosforilación</a:t>
            </a:r>
            <a:r>
              <a:rPr lang="es-ES" sz="2000" b="1" dirty="0"/>
              <a:t> oxidativa</a:t>
            </a:r>
            <a:r>
              <a:rPr lang="es-ES" sz="2000" dirty="0"/>
              <a:t>. Mitocondrias. Cadena respiratoria. Localización</a:t>
            </a:r>
            <a:r>
              <a:rPr lang="es-ES" sz="2000" dirty="0" smtClean="0"/>
              <a:t>. Balance </a:t>
            </a:r>
            <a:r>
              <a:rPr lang="es-ES" sz="2000" dirty="0"/>
              <a:t>energético. </a:t>
            </a:r>
            <a:r>
              <a:rPr lang="es-ES" sz="2000" b="1" dirty="0" err="1"/>
              <a:t>Desacoplantes</a:t>
            </a:r>
            <a:r>
              <a:rPr lang="es-ES" sz="2000" dirty="0"/>
              <a:t>: proteínas </a:t>
            </a:r>
            <a:r>
              <a:rPr lang="es-ES" sz="2000" dirty="0" err="1"/>
              <a:t>desacopladoras</a:t>
            </a:r>
            <a:r>
              <a:rPr lang="es-ES" sz="2000" dirty="0"/>
              <a:t>. </a:t>
            </a:r>
            <a:r>
              <a:rPr lang="es-ES" sz="2000" b="1" dirty="0"/>
              <a:t>Inhibidores</a:t>
            </a:r>
            <a:r>
              <a:rPr lang="es-ES" sz="2000" dirty="0"/>
              <a:t>. </a:t>
            </a:r>
            <a:r>
              <a:rPr lang="es-ES" sz="2000" b="1" dirty="0"/>
              <a:t>Síntesis de ATP</a:t>
            </a:r>
            <a:r>
              <a:rPr lang="es-ES" sz="2000" dirty="0"/>
              <a:t>. Hipótesis </a:t>
            </a:r>
            <a:r>
              <a:rPr lang="es-ES" sz="2000" dirty="0" err="1"/>
              <a:t>quimiosmótica</a:t>
            </a:r>
            <a:r>
              <a:rPr lang="es-ES" sz="2000" dirty="0" smtClean="0"/>
              <a:t>. </a:t>
            </a:r>
            <a:r>
              <a:rPr lang="es-ES" sz="2000" dirty="0" err="1" smtClean="0"/>
              <a:t>Translocasas</a:t>
            </a:r>
            <a:r>
              <a:rPr lang="es-ES" sz="2000" dirty="0"/>
              <a:t>. Regulación de la </a:t>
            </a:r>
            <a:r>
              <a:rPr lang="es-ES" sz="2000" dirty="0" err="1"/>
              <a:t>fosforilación</a:t>
            </a:r>
            <a:r>
              <a:rPr lang="es-ES" sz="2000" dirty="0"/>
              <a:t> oxidativa. </a:t>
            </a:r>
            <a:r>
              <a:rPr lang="es-ES" sz="2000" b="1" dirty="0"/>
              <a:t>Oxidasa alternativa en vegetales</a:t>
            </a:r>
            <a:r>
              <a:rPr lang="es-ES" sz="2000" dirty="0"/>
              <a:t>. Luciferina-</a:t>
            </a:r>
            <a:r>
              <a:rPr lang="es-ES" sz="2000" dirty="0" err="1"/>
              <a:t>luciferasa</a:t>
            </a:r>
            <a:r>
              <a:rPr lang="es-ES" sz="2000" dirty="0" smtClean="0"/>
              <a:t>. </a:t>
            </a:r>
            <a:r>
              <a:rPr lang="es-ES" sz="2000" b="1" dirty="0" err="1" smtClean="0"/>
              <a:t>Fotofosforilación</a:t>
            </a:r>
            <a:r>
              <a:rPr lang="es-ES" sz="2000" b="1" dirty="0" smtClean="0"/>
              <a:t> </a:t>
            </a:r>
            <a:r>
              <a:rPr lang="es-ES" sz="2000" b="1" dirty="0"/>
              <a:t>y fotosíntesis</a:t>
            </a:r>
            <a:r>
              <a:rPr lang="es-ES" sz="2000" dirty="0"/>
              <a:t>: Proceso en plantas superiores. Reacciones </a:t>
            </a:r>
            <a:r>
              <a:rPr lang="es-ES" sz="2000" dirty="0" smtClean="0"/>
              <a:t>luminosas. </a:t>
            </a:r>
            <a:r>
              <a:rPr lang="es-ES" sz="2000" dirty="0"/>
              <a:t>Captación de la </a:t>
            </a:r>
            <a:r>
              <a:rPr lang="es-ES" sz="2000" dirty="0" smtClean="0"/>
              <a:t>energía luminosa</a:t>
            </a:r>
            <a:r>
              <a:rPr lang="es-ES" sz="2000" dirty="0"/>
              <a:t>. Cloroplastos y pigmentos. Transporte electrónico cíclico y no cíclico. </a:t>
            </a:r>
            <a:r>
              <a:rPr lang="es-ES" sz="2000" b="1" dirty="0"/>
              <a:t>Síntesis de ATP por </a:t>
            </a:r>
            <a:r>
              <a:rPr lang="es-ES" sz="2000" b="1" dirty="0" err="1"/>
              <a:t>fotofosforilación</a:t>
            </a:r>
            <a:r>
              <a:rPr lang="es-ES" sz="2000" dirty="0" smtClean="0"/>
              <a:t>. Similitudes </a:t>
            </a:r>
            <a:r>
              <a:rPr lang="es-ES" sz="2000" dirty="0"/>
              <a:t>entre </a:t>
            </a:r>
            <a:r>
              <a:rPr lang="es-ES" sz="2000" dirty="0" err="1"/>
              <a:t>fosforilación</a:t>
            </a:r>
            <a:r>
              <a:rPr lang="es-ES" sz="2000" dirty="0"/>
              <a:t> oxidativa y </a:t>
            </a:r>
            <a:r>
              <a:rPr lang="es-ES" sz="2000" dirty="0" err="1"/>
              <a:t>fotofosforilación</a:t>
            </a:r>
            <a:r>
              <a:rPr lang="es-ES" sz="2000" dirty="0"/>
              <a:t>. Concepto unificador de la teoría </a:t>
            </a:r>
            <a:r>
              <a:rPr lang="es-ES" sz="2000" dirty="0" err="1"/>
              <a:t>quimiosmótica</a:t>
            </a:r>
            <a:r>
              <a:rPr lang="es-ES" sz="2000" dirty="0"/>
              <a:t>. </a:t>
            </a:r>
            <a:r>
              <a:rPr lang="es-ES" sz="2000" dirty="0" smtClean="0"/>
              <a:t>Otros organismos </a:t>
            </a:r>
            <a:r>
              <a:rPr lang="es-ES" sz="2000" dirty="0" err="1"/>
              <a:t>fotosintetizadores</a:t>
            </a:r>
            <a:r>
              <a:rPr lang="es-ES" sz="2000" dirty="0"/>
              <a:t>. </a:t>
            </a:r>
            <a:r>
              <a:rPr lang="es-ES" sz="2000" b="1" dirty="0"/>
              <a:t>Sistema </a:t>
            </a:r>
            <a:r>
              <a:rPr lang="es-ES" sz="2000" b="1" dirty="0" err="1"/>
              <a:t>microsomal</a:t>
            </a:r>
            <a:r>
              <a:rPr lang="es-ES" sz="2000" b="1" dirty="0"/>
              <a:t> de transporte electrónico</a:t>
            </a:r>
            <a:r>
              <a:rPr lang="es-ES" sz="2000" dirty="0"/>
              <a:t>. </a:t>
            </a:r>
            <a:r>
              <a:rPr lang="es-ES" sz="2000" b="1" dirty="0"/>
              <a:t>Formación de compuestos oxígeno-reactivo</a:t>
            </a:r>
            <a:r>
              <a:rPr lang="es-ES" sz="2000" dirty="0" smtClean="0"/>
              <a:t>. Radicales </a:t>
            </a:r>
            <a:r>
              <a:rPr lang="es-ES" sz="2000" dirty="0"/>
              <a:t>libres. Sistemas de protección.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BFDA1">
                  <a:gamma/>
                  <a:shade val="46275"/>
                  <a:invGamma/>
                </a:srgbClr>
              </a:gs>
              <a:gs pos="50000">
                <a:srgbClr val="FBFDA1"/>
              </a:gs>
              <a:gs pos="100000">
                <a:srgbClr val="FBFDA1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Adenosina Trifosfato (ATP)</a:t>
            </a:r>
          </a:p>
        </p:txBody>
      </p:sp>
      <p:pic>
        <p:nvPicPr>
          <p:cNvPr id="182275" name="Picture 3" descr="AT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8000" contrast="12000"/>
          </a:blip>
          <a:stretch>
            <a:fillRect/>
          </a:stretch>
        </p:blipFill>
        <p:spPr>
          <a:xfrm>
            <a:off x="2400300" y="2772569"/>
            <a:ext cx="4343400" cy="21812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868362"/>
          </a:xfrm>
          <a:gradFill rotWithShape="1">
            <a:gsLst>
              <a:gs pos="0">
                <a:srgbClr val="FBFDA1">
                  <a:gamma/>
                  <a:shade val="46275"/>
                  <a:invGamma/>
                </a:srgbClr>
              </a:gs>
              <a:gs pos="50000">
                <a:srgbClr val="FBFDA1"/>
              </a:gs>
              <a:gs pos="100000">
                <a:srgbClr val="FBFDA1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_tradnl" sz="2400" b="1" dirty="0"/>
              <a:t>Energía de Hidrólisis de los Compuestos de elevada Energía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905000" y="1101080"/>
            <a:ext cx="5562600" cy="5680720"/>
            <a:chOff x="1905000" y="1101080"/>
            <a:chExt cx="5562600" cy="5680720"/>
          </a:xfrm>
        </p:grpSpPr>
        <p:pic>
          <p:nvPicPr>
            <p:cNvPr id="32" name="31 Imagen" descr="ch14_atp-hydrolysis.gif"/>
            <p:cNvPicPr>
              <a:picLocks noChangeAspect="1"/>
            </p:cNvPicPr>
            <p:nvPr/>
          </p:nvPicPr>
          <p:blipFill>
            <a:blip r:embed="rId2"/>
            <a:srcRect b="38889"/>
            <a:stretch>
              <a:fillRect/>
            </a:stretch>
          </p:blipFill>
          <p:spPr>
            <a:xfrm>
              <a:off x="1905000" y="1101080"/>
              <a:ext cx="5562600" cy="5680720"/>
            </a:xfrm>
            <a:prstGeom prst="rect">
              <a:avLst/>
            </a:prstGeom>
          </p:spPr>
        </p:pic>
        <p:sp>
          <p:nvSpPr>
            <p:cNvPr id="2" name="1 CuadroTexto"/>
            <p:cNvSpPr txBox="1"/>
            <p:nvPr/>
          </p:nvSpPr>
          <p:spPr>
            <a:xfrm>
              <a:off x="3886201" y="2905780"/>
              <a:ext cx="220979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400" baseline="0" dirty="0" smtClean="0">
                  <a:solidFill>
                    <a:srgbClr val="FF0000"/>
                  </a:solidFill>
                </a:rPr>
                <a:t>Hidrólisis con eliminación de la repulsión de cargas</a:t>
              </a:r>
              <a:endParaRPr lang="es-ES" sz="1400" baseline="0" dirty="0">
                <a:solidFill>
                  <a:srgbClr val="FF0000"/>
                </a:solidFill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5562601" y="4419600"/>
              <a:ext cx="106679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400" baseline="0" dirty="0" smtClean="0">
                  <a:solidFill>
                    <a:srgbClr val="FF0000"/>
                  </a:solidFill>
                </a:rPr>
                <a:t>Ionización</a:t>
              </a:r>
              <a:endParaRPr lang="es-ES" sz="1400" baseline="0" dirty="0">
                <a:solidFill>
                  <a:srgbClr val="FF0000"/>
                </a:solidFill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2819400" y="4343400"/>
              <a:ext cx="144780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400" baseline="0" dirty="0" smtClean="0">
                  <a:solidFill>
                    <a:srgbClr val="FF0000"/>
                  </a:solidFill>
                </a:rPr>
                <a:t>Estabilización por resonancia</a:t>
              </a:r>
              <a:endParaRPr lang="es-ES" sz="1400" baseline="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"/>
            <a:ext cx="3178175" cy="4525963"/>
          </a:xfrm>
        </p:spPr>
        <p:txBody>
          <a:bodyPr/>
          <a:lstStyle/>
          <a:p>
            <a:r>
              <a:rPr lang="es-ES_tradnl" dirty="0"/>
              <a:t>ATP</a:t>
            </a:r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2916237" y="3174484"/>
            <a:ext cx="22653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aseline="0" dirty="0" err="1">
                <a:latin typeface="Symbol" pitchFamily="18" charset="2"/>
              </a:rPr>
              <a:t>D</a:t>
            </a:r>
            <a:r>
              <a:rPr lang="es-ES_tradnl" baseline="0" dirty="0" err="1"/>
              <a:t>G</a:t>
            </a:r>
            <a:r>
              <a:rPr lang="es-ES_tradnl" baseline="30000" dirty="0" err="1"/>
              <a:t>o</a:t>
            </a:r>
            <a:r>
              <a:rPr lang="es-ES_tradnl" baseline="0" dirty="0"/>
              <a:t>’= - </a:t>
            </a:r>
            <a:r>
              <a:rPr lang="es-ES_tradnl" baseline="0" dirty="0" smtClean="0"/>
              <a:t>32,2 kJ/mol</a:t>
            </a:r>
            <a:endParaRPr lang="es-ES_tradnl" baseline="0" dirty="0"/>
          </a:p>
        </p:txBody>
      </p:sp>
      <p:grpSp>
        <p:nvGrpSpPr>
          <p:cNvPr id="183302" name="Group 6"/>
          <p:cNvGrpSpPr>
            <a:grpSpLocks/>
          </p:cNvGrpSpPr>
          <p:nvPr/>
        </p:nvGrpSpPr>
        <p:grpSpPr bwMode="auto">
          <a:xfrm>
            <a:off x="468313" y="990600"/>
            <a:ext cx="4464050" cy="1614488"/>
            <a:chOff x="2744" y="2005"/>
            <a:chExt cx="2812" cy="1017"/>
          </a:xfrm>
        </p:grpSpPr>
        <p:sp>
          <p:nvSpPr>
            <p:cNvPr id="183303" name="Text Box 7"/>
            <p:cNvSpPr txBox="1">
              <a:spLocks noChangeArrowheads="1"/>
            </p:cNvSpPr>
            <p:nvPr/>
          </p:nvSpPr>
          <p:spPr bwMode="auto">
            <a:xfrm>
              <a:off x="2744" y="2005"/>
              <a:ext cx="2812" cy="1017"/>
            </a:xfrm>
            <a:prstGeom prst="rect">
              <a:avLst/>
            </a:prstGeom>
            <a:solidFill>
              <a:srgbClr val="E4E4E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aseline="0"/>
                <a:t>     O     O     O	</a:t>
              </a:r>
            </a:p>
            <a:p>
              <a:pPr>
                <a:spcBef>
                  <a:spcPct val="50000"/>
                </a:spcBef>
              </a:pPr>
              <a:r>
                <a:rPr lang="es-ES_tradnl" baseline="30000"/>
                <a:t>-</a:t>
              </a:r>
              <a:r>
                <a:rPr lang="es-ES_tradnl" baseline="0"/>
                <a:t>O-P-O-P-O -P-O-Ribosa-Adenina</a:t>
              </a:r>
            </a:p>
            <a:p>
              <a:pPr>
                <a:spcBef>
                  <a:spcPct val="50000"/>
                </a:spcBef>
              </a:pPr>
              <a:r>
                <a:rPr lang="es-ES_tradnl" baseline="0"/>
                <a:t>     O</a:t>
              </a:r>
              <a:r>
                <a:rPr lang="es-ES_tradnl" baseline="30000"/>
                <a:t>-</a:t>
              </a:r>
              <a:r>
                <a:rPr lang="es-ES_tradnl" baseline="0"/>
                <a:t>     O</a:t>
              </a:r>
              <a:r>
                <a:rPr lang="es-ES_tradnl" baseline="30000"/>
                <a:t>-</a:t>
              </a:r>
              <a:r>
                <a:rPr lang="es-ES_tradnl" baseline="0"/>
                <a:t>    O</a:t>
              </a:r>
              <a:r>
                <a:rPr lang="es-ES_tradnl" baseline="30000"/>
                <a:t>-</a:t>
              </a:r>
              <a:endParaRPr lang="es-ES_tradnl" baseline="0"/>
            </a:p>
            <a:p>
              <a:pPr>
                <a:spcBef>
                  <a:spcPct val="50000"/>
                </a:spcBef>
              </a:pPr>
              <a:r>
                <a:rPr lang="es-ES_tradnl" baseline="0"/>
                <a:t>        Mg                     </a:t>
              </a:r>
              <a:r>
                <a:rPr lang="es-ES_tradnl" b="1" baseline="0"/>
                <a:t>MgATP</a:t>
              </a:r>
              <a:r>
                <a:rPr lang="es-ES_tradnl" b="1" baseline="30000"/>
                <a:t>2-</a:t>
              </a:r>
              <a:endParaRPr lang="es-ES_tradnl" b="1" baseline="0"/>
            </a:p>
          </p:txBody>
        </p:sp>
        <p:sp>
          <p:nvSpPr>
            <p:cNvPr id="183304" name="Text Box 8"/>
            <p:cNvSpPr txBox="1">
              <a:spLocks noChangeArrowheads="1"/>
            </p:cNvSpPr>
            <p:nvPr/>
          </p:nvSpPr>
          <p:spPr bwMode="auto">
            <a:xfrm>
              <a:off x="2971" y="2137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he-IL" baseline="0"/>
                <a:t>װ</a:t>
              </a:r>
            </a:p>
          </p:txBody>
        </p:sp>
        <p:sp>
          <p:nvSpPr>
            <p:cNvPr id="183305" name="Text Box 9"/>
            <p:cNvSpPr txBox="1">
              <a:spLocks noChangeArrowheads="1"/>
            </p:cNvSpPr>
            <p:nvPr/>
          </p:nvSpPr>
          <p:spPr bwMode="auto">
            <a:xfrm>
              <a:off x="3288" y="2137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װ</a:t>
              </a:r>
              <a:endParaRPr lang="es-ES_tradnl" baseline="0"/>
            </a:p>
          </p:txBody>
        </p:sp>
        <p:sp>
          <p:nvSpPr>
            <p:cNvPr id="183306" name="Text Box 10"/>
            <p:cNvSpPr txBox="1">
              <a:spLocks noChangeArrowheads="1"/>
            </p:cNvSpPr>
            <p:nvPr/>
          </p:nvSpPr>
          <p:spPr bwMode="auto">
            <a:xfrm>
              <a:off x="2971" y="2413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he-IL" baseline="0"/>
                <a:t>ו</a:t>
              </a:r>
            </a:p>
          </p:txBody>
        </p:sp>
        <p:sp>
          <p:nvSpPr>
            <p:cNvPr id="183307" name="Text Box 11"/>
            <p:cNvSpPr txBox="1">
              <a:spLocks noChangeArrowheads="1"/>
            </p:cNvSpPr>
            <p:nvPr/>
          </p:nvSpPr>
          <p:spPr bwMode="auto">
            <a:xfrm>
              <a:off x="3289" y="2413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ו</a:t>
              </a:r>
              <a:endParaRPr lang="es-ES_tradnl" baseline="0"/>
            </a:p>
          </p:txBody>
        </p:sp>
        <p:sp>
          <p:nvSpPr>
            <p:cNvPr id="183308" name="Text Box 12"/>
            <p:cNvSpPr txBox="1">
              <a:spLocks noChangeArrowheads="1"/>
            </p:cNvSpPr>
            <p:nvPr/>
          </p:nvSpPr>
          <p:spPr bwMode="auto">
            <a:xfrm rot="19038940">
              <a:off x="3030" y="2655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ו</a:t>
              </a:r>
              <a:endParaRPr lang="es-ES_tradnl" baseline="0"/>
            </a:p>
          </p:txBody>
        </p:sp>
        <p:sp>
          <p:nvSpPr>
            <p:cNvPr id="183309" name="Text Box 13"/>
            <p:cNvSpPr txBox="1">
              <a:spLocks noChangeArrowheads="1"/>
            </p:cNvSpPr>
            <p:nvPr/>
          </p:nvSpPr>
          <p:spPr bwMode="auto">
            <a:xfrm rot="2096840">
              <a:off x="3289" y="2681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ו</a:t>
              </a:r>
              <a:endParaRPr lang="es-ES_tradnl" baseline="0"/>
            </a:p>
          </p:txBody>
        </p:sp>
        <p:sp>
          <p:nvSpPr>
            <p:cNvPr id="183310" name="Text Box 14"/>
            <p:cNvSpPr txBox="1">
              <a:spLocks noChangeArrowheads="1"/>
            </p:cNvSpPr>
            <p:nvPr/>
          </p:nvSpPr>
          <p:spPr bwMode="auto">
            <a:xfrm>
              <a:off x="3606" y="2141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װ</a:t>
              </a:r>
              <a:endParaRPr lang="es-ES_tradnl" baseline="0"/>
            </a:p>
          </p:txBody>
        </p:sp>
        <p:sp>
          <p:nvSpPr>
            <p:cNvPr id="183311" name="Text Box 15"/>
            <p:cNvSpPr txBox="1">
              <a:spLocks noChangeArrowheads="1"/>
            </p:cNvSpPr>
            <p:nvPr/>
          </p:nvSpPr>
          <p:spPr bwMode="auto">
            <a:xfrm>
              <a:off x="3606" y="2368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ו</a:t>
              </a:r>
              <a:endParaRPr lang="es-ES_tradnl" baseline="0"/>
            </a:p>
          </p:txBody>
        </p:sp>
      </p:grpSp>
      <p:sp>
        <p:nvSpPr>
          <p:cNvPr id="183323" name="Line 27"/>
          <p:cNvSpPr>
            <a:spLocks noChangeShapeType="1"/>
          </p:cNvSpPr>
          <p:nvPr/>
        </p:nvSpPr>
        <p:spPr bwMode="auto">
          <a:xfrm>
            <a:off x="2786063" y="28194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83324" name="Group 28"/>
          <p:cNvGrpSpPr>
            <a:grpSpLocks/>
          </p:cNvGrpSpPr>
          <p:nvPr/>
        </p:nvGrpSpPr>
        <p:grpSpPr bwMode="auto">
          <a:xfrm>
            <a:off x="2022475" y="4043362"/>
            <a:ext cx="1558925" cy="1201738"/>
            <a:chOff x="2608" y="3430"/>
            <a:chExt cx="1270" cy="757"/>
          </a:xfrm>
        </p:grpSpPr>
        <p:sp>
          <p:nvSpPr>
            <p:cNvPr id="183325" name="Text Box 29"/>
            <p:cNvSpPr txBox="1">
              <a:spLocks noChangeArrowheads="1"/>
            </p:cNvSpPr>
            <p:nvPr/>
          </p:nvSpPr>
          <p:spPr bwMode="auto">
            <a:xfrm>
              <a:off x="2608" y="3430"/>
              <a:ext cx="1270" cy="757"/>
            </a:xfrm>
            <a:prstGeom prst="rect">
              <a:avLst/>
            </a:prstGeom>
            <a:solidFill>
              <a:srgbClr val="E9E9E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aseline="0"/>
                <a:t>AMP  + PPi</a:t>
              </a:r>
            </a:p>
            <a:p>
              <a:pPr>
                <a:spcBef>
                  <a:spcPct val="50000"/>
                </a:spcBef>
              </a:pPr>
              <a:r>
                <a:rPr lang="es-ES_tradnl" baseline="0"/>
                <a:t>              </a:t>
              </a:r>
            </a:p>
            <a:p>
              <a:pPr>
                <a:spcBef>
                  <a:spcPct val="50000"/>
                </a:spcBef>
              </a:pPr>
              <a:r>
                <a:rPr lang="es-ES_tradnl" baseline="0"/>
                <a:t>              2 Pi</a:t>
              </a:r>
            </a:p>
          </p:txBody>
        </p:sp>
        <p:sp>
          <p:nvSpPr>
            <p:cNvPr id="183326" name="Line 30"/>
            <p:cNvSpPr>
              <a:spLocks noChangeShapeType="1"/>
            </p:cNvSpPr>
            <p:nvPr/>
          </p:nvSpPr>
          <p:spPr bwMode="auto">
            <a:xfrm>
              <a:off x="3506" y="3657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3327" name="Oval 31"/>
          <p:cNvSpPr>
            <a:spLocks noChangeArrowheads="1"/>
          </p:cNvSpPr>
          <p:nvPr/>
        </p:nvSpPr>
        <p:spPr bwMode="auto">
          <a:xfrm>
            <a:off x="5064125" y="2438400"/>
            <a:ext cx="3927475" cy="1981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aseline="0" dirty="0"/>
              <a:t>Activación de </a:t>
            </a:r>
            <a:r>
              <a:rPr lang="es-ES_tradnl" baseline="0" dirty="0" err="1"/>
              <a:t>Acidos</a:t>
            </a:r>
            <a:r>
              <a:rPr lang="es-ES_tradnl" baseline="0" dirty="0"/>
              <a:t> grasos</a:t>
            </a:r>
          </a:p>
          <a:p>
            <a:pPr algn="ctr"/>
            <a:r>
              <a:rPr lang="es-ES_tradnl" baseline="0" dirty="0"/>
              <a:t>Polimerización de </a:t>
            </a:r>
            <a:r>
              <a:rPr lang="es-ES_tradnl" baseline="0" dirty="0" smtClean="0"/>
              <a:t>ARN o ADN </a:t>
            </a:r>
            <a:endParaRPr lang="es-ES_tradnl" baseline="0" dirty="0"/>
          </a:p>
          <a:p>
            <a:pPr algn="ctr"/>
            <a:r>
              <a:rPr lang="es-ES_tradnl" baseline="0" dirty="0"/>
              <a:t>Activación de Aminoácidos</a:t>
            </a:r>
          </a:p>
          <a:p>
            <a:pPr algn="ctr"/>
            <a:r>
              <a:rPr lang="es-ES_tradnl" baseline="0" dirty="0"/>
              <a:t>Quimioluminiscencia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581400" y="4419600"/>
            <a:ext cx="22653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aseline="0" dirty="0" err="1">
                <a:latin typeface="Symbol" pitchFamily="18" charset="2"/>
              </a:rPr>
              <a:t>D</a:t>
            </a:r>
            <a:r>
              <a:rPr lang="es-ES_tradnl" baseline="0" dirty="0" err="1"/>
              <a:t>G</a:t>
            </a:r>
            <a:r>
              <a:rPr lang="es-ES_tradnl" baseline="30000" dirty="0" err="1"/>
              <a:t>o</a:t>
            </a:r>
            <a:r>
              <a:rPr lang="es-ES_tradnl" baseline="0" dirty="0"/>
              <a:t>’= - </a:t>
            </a:r>
            <a:r>
              <a:rPr lang="es-ES_tradnl" baseline="0" dirty="0" smtClean="0"/>
              <a:t>33,4 kJ/mol</a:t>
            </a:r>
            <a:endParaRPr lang="es-ES_tradnl" baseline="0" dirty="0"/>
          </a:p>
        </p:txBody>
      </p:sp>
    </p:spTree>
    <p:extLst>
      <p:ext uri="{BB962C8B-B14F-4D97-AF65-F5344CB8AC3E}">
        <p14:creationId xmlns="" xmlns:p14="http://schemas.microsoft.com/office/powerpoint/2010/main" val="236239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30250"/>
          </a:xfr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MECANISMOS DE SINTESIS DE ATP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sz="2800" b="1"/>
              <a:t>FOSFORILACION A NIVEL DE SUSTRATO</a:t>
            </a:r>
          </a:p>
          <a:p>
            <a:endParaRPr lang="es-ES" sz="2800" b="1"/>
          </a:p>
          <a:p>
            <a:endParaRPr lang="es-ES" sz="2800" b="1"/>
          </a:p>
          <a:p>
            <a:endParaRPr lang="es-ES" sz="2800" b="1"/>
          </a:p>
          <a:p>
            <a:r>
              <a:rPr lang="es-ES" sz="2800" b="1"/>
              <a:t>FOSFORILACION OXIDATIVA</a:t>
            </a:r>
          </a:p>
        </p:txBody>
      </p:sp>
      <p:pic>
        <p:nvPicPr>
          <p:cNvPr id="108551" name="Picture 7" descr="ARRWC10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3575" y="2349500"/>
            <a:ext cx="2174875" cy="1314450"/>
          </a:xfrm>
          <a:noFill/>
          <a:ln/>
        </p:spPr>
      </p:pic>
      <p:pic>
        <p:nvPicPr>
          <p:cNvPr id="108553" name="Picture 9" descr="ARRWC10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 rot="20941594">
            <a:off x="3276600" y="5013325"/>
            <a:ext cx="2090738" cy="1265238"/>
          </a:xfrm>
          <a:noFill/>
          <a:ln/>
        </p:spPr>
      </p:pic>
      <p:grpSp>
        <p:nvGrpSpPr>
          <p:cNvPr id="108559" name="Group 15"/>
          <p:cNvGrpSpPr>
            <a:grpSpLocks/>
          </p:cNvGrpSpPr>
          <p:nvPr/>
        </p:nvGrpSpPr>
        <p:grpSpPr bwMode="auto">
          <a:xfrm>
            <a:off x="5508625" y="4292600"/>
            <a:ext cx="2952750" cy="2016125"/>
            <a:chOff x="3470" y="2704"/>
            <a:chExt cx="1860" cy="1270"/>
          </a:xfrm>
        </p:grpSpPr>
        <p:sp>
          <p:nvSpPr>
            <p:cNvPr id="108558" name="Oval 14"/>
            <p:cNvSpPr>
              <a:spLocks noChangeArrowheads="1"/>
            </p:cNvSpPr>
            <p:nvPr/>
          </p:nvSpPr>
          <p:spPr bwMode="auto">
            <a:xfrm>
              <a:off x="3470" y="2704"/>
              <a:ext cx="1860" cy="1270"/>
            </a:xfrm>
            <a:prstGeom prst="ellipse">
              <a:avLst/>
            </a:prstGeom>
            <a:solidFill>
              <a:srgbClr val="DDDDDD">
                <a:alpha val="69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55" name="Text Box 11"/>
            <p:cNvSpPr txBox="1">
              <a:spLocks noChangeArrowheads="1"/>
            </p:cNvSpPr>
            <p:nvPr/>
          </p:nvSpPr>
          <p:spPr bwMode="auto">
            <a:xfrm>
              <a:off x="3515" y="2976"/>
              <a:ext cx="1814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400" b="1" baseline="0" dirty="0">
                  <a:solidFill>
                    <a:srgbClr val="FF0000"/>
                  </a:solidFill>
                </a:rPr>
                <a:t>CADENA </a:t>
              </a:r>
              <a:r>
                <a:rPr lang="es-ES" sz="2400" b="1" baseline="0" dirty="0" smtClean="0">
                  <a:solidFill>
                    <a:srgbClr val="FF0000"/>
                  </a:solidFill>
                </a:rPr>
                <a:t>DE TRANSPORTE ELECTRONICO</a:t>
              </a:r>
              <a:endParaRPr lang="es-ES" sz="2400" b="1" baseline="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8560" name="Group 16"/>
          <p:cNvGrpSpPr>
            <a:grpSpLocks/>
          </p:cNvGrpSpPr>
          <p:nvPr/>
        </p:nvGrpSpPr>
        <p:grpSpPr bwMode="auto">
          <a:xfrm>
            <a:off x="5508625" y="1844675"/>
            <a:ext cx="3095625" cy="2016125"/>
            <a:chOff x="3470" y="1162"/>
            <a:chExt cx="1950" cy="1270"/>
          </a:xfrm>
        </p:grpSpPr>
        <p:sp>
          <p:nvSpPr>
            <p:cNvPr id="108557" name="Oval 13"/>
            <p:cNvSpPr>
              <a:spLocks noChangeArrowheads="1"/>
            </p:cNvSpPr>
            <p:nvPr/>
          </p:nvSpPr>
          <p:spPr bwMode="auto">
            <a:xfrm>
              <a:off x="3470" y="1162"/>
              <a:ext cx="1860" cy="1270"/>
            </a:xfrm>
            <a:prstGeom prst="ellipse">
              <a:avLst/>
            </a:prstGeom>
            <a:solidFill>
              <a:srgbClr val="DDDDDD">
                <a:alpha val="69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56" name="Text Box 12"/>
            <p:cNvSpPr txBox="1">
              <a:spLocks noChangeArrowheads="1"/>
            </p:cNvSpPr>
            <p:nvPr/>
          </p:nvSpPr>
          <p:spPr bwMode="auto">
            <a:xfrm>
              <a:off x="3470" y="1389"/>
              <a:ext cx="195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400" b="1" baseline="0" dirty="0">
                  <a:solidFill>
                    <a:srgbClr val="0000FF"/>
                  </a:solidFill>
                </a:rPr>
                <a:t>HIDRÓLISIS DE UNA UNION  DE ALTA ENERGIA</a:t>
              </a:r>
            </a:p>
          </p:txBody>
        </p:sp>
      </p:grpSp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4932363" y="5949950"/>
            <a:ext cx="720725" cy="457200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/>
              <a:t>O</a:t>
            </a:r>
            <a:r>
              <a:rPr lang="es-ES" sz="2400" b="1"/>
              <a:t>2</a:t>
            </a:r>
            <a:endParaRPr lang="es-ES" sz="2400" b="1" baseline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8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6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2743200" y="381000"/>
            <a:ext cx="3411538" cy="6192688"/>
            <a:chOff x="2699792" y="548680"/>
            <a:chExt cx="3411538" cy="6192688"/>
          </a:xfrm>
        </p:grpSpPr>
        <p:pic>
          <p:nvPicPr>
            <p:cNvPr id="3" name="Picture 9" descr="glycolysi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55821"/>
            <a:stretch>
              <a:fillRect/>
            </a:stretch>
          </p:blipFill>
          <p:spPr bwMode="auto">
            <a:xfrm>
              <a:off x="2699792" y="550118"/>
              <a:ext cx="3411538" cy="273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4139952" y="548680"/>
              <a:ext cx="1798638" cy="792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 baseline="0" dirty="0"/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4311105" y="2637681"/>
              <a:ext cx="1798638" cy="647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6" name="Picture 9" descr="glycolysi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44179"/>
            <a:stretch>
              <a:fillRect/>
            </a:stretch>
          </p:blipFill>
          <p:spPr bwMode="auto">
            <a:xfrm>
              <a:off x="2699792" y="3285381"/>
              <a:ext cx="3411538" cy="3455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10 CuadroTexto"/>
          <p:cNvSpPr txBox="1"/>
          <p:nvPr/>
        </p:nvSpPr>
        <p:spPr>
          <a:xfrm>
            <a:off x="5334000" y="1239083"/>
            <a:ext cx="30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baseline="0" dirty="0" smtClean="0">
                <a:solidFill>
                  <a:srgbClr val="FF0000"/>
                </a:solidFill>
              </a:rPr>
              <a:t>VIA GLICOLITICA</a:t>
            </a:r>
            <a:endParaRPr lang="en-US" b="1" baseline="0" dirty="0">
              <a:solidFill>
                <a:srgbClr val="FF00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981200" y="304800"/>
            <a:ext cx="304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baseline="0" dirty="0" smtClean="0"/>
              <a:t>OXIDACION DE LA GLUCOSA</a:t>
            </a:r>
            <a:endParaRPr lang="en-US" b="1" baseline="0" dirty="0"/>
          </a:p>
        </p:txBody>
      </p:sp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6313488" y="4611687"/>
            <a:ext cx="2678112" cy="1962001"/>
            <a:chOff x="657" y="572"/>
            <a:chExt cx="1543" cy="1250"/>
          </a:xfrm>
        </p:grpSpPr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657" y="572"/>
              <a:ext cx="1543" cy="1250"/>
            </a:xfrm>
            <a:prstGeom prst="rect">
              <a:avLst/>
            </a:prstGeom>
            <a:solidFill>
              <a:srgbClr val="FDFEE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aseline="0" dirty="0"/>
                <a:t>CH</a:t>
              </a:r>
              <a:r>
                <a:rPr lang="es-ES_tradnl" dirty="0"/>
                <a:t>2</a:t>
              </a:r>
            </a:p>
            <a:p>
              <a:pPr>
                <a:spcBef>
                  <a:spcPct val="50000"/>
                </a:spcBef>
              </a:pPr>
              <a:r>
                <a:rPr lang="es-ES_tradnl" baseline="0" dirty="0"/>
                <a:t>C </a:t>
              </a:r>
              <a:r>
                <a:rPr lang="es-ES_tradnl" b="1" baseline="0" dirty="0">
                  <a:solidFill>
                    <a:srgbClr val="FF3300"/>
                  </a:solidFill>
                </a:rPr>
                <a:t>– </a:t>
              </a:r>
              <a:r>
                <a:rPr lang="es-ES_tradnl" baseline="0" dirty="0"/>
                <a:t>O – PO</a:t>
              </a:r>
              <a:r>
                <a:rPr lang="es-ES_tradnl" dirty="0"/>
                <a:t>3</a:t>
              </a:r>
            </a:p>
            <a:p>
              <a:pPr>
                <a:spcBef>
                  <a:spcPct val="50000"/>
                </a:spcBef>
              </a:pPr>
              <a:r>
                <a:rPr lang="es-ES_tradnl" baseline="0" dirty="0"/>
                <a:t>COO</a:t>
              </a:r>
              <a:r>
                <a:rPr lang="es-ES_tradnl" baseline="30000" dirty="0"/>
                <a:t>-</a:t>
              </a:r>
              <a:endParaRPr lang="es-ES_tradnl" baseline="0" dirty="0"/>
            </a:p>
            <a:p>
              <a:pPr>
                <a:spcBef>
                  <a:spcPct val="50000"/>
                </a:spcBef>
              </a:pPr>
              <a:r>
                <a:rPr lang="es-ES_tradnl" sz="1600" b="1" baseline="0" dirty="0" err="1" smtClean="0"/>
                <a:t>Fosfoenolpiruvato</a:t>
              </a:r>
              <a:r>
                <a:rPr lang="es-ES_tradnl" sz="1600" b="1" baseline="0" dirty="0" smtClean="0"/>
                <a:t> (PEP)</a:t>
              </a:r>
              <a:endParaRPr lang="es-ES_tradnl" sz="1600" b="1" baseline="0" dirty="0"/>
            </a:p>
            <a:p>
              <a:pPr>
                <a:spcBef>
                  <a:spcPct val="50000"/>
                </a:spcBef>
              </a:pPr>
              <a:r>
                <a:rPr lang="es-ES_tradnl" b="1" baseline="0" dirty="0" err="1">
                  <a:latin typeface="Symbol" pitchFamily="18" charset="2"/>
                </a:rPr>
                <a:t>D</a:t>
              </a:r>
              <a:r>
                <a:rPr lang="es-ES_tradnl" b="1" baseline="0" dirty="0" err="1"/>
                <a:t>G</a:t>
              </a:r>
              <a:r>
                <a:rPr lang="es-ES_tradnl" b="1" baseline="30000" dirty="0" err="1"/>
                <a:t>o</a:t>
              </a:r>
              <a:r>
                <a:rPr lang="es-ES_tradnl" b="1" baseline="30000" dirty="0"/>
                <a:t>’</a:t>
              </a:r>
              <a:r>
                <a:rPr lang="es-ES_tradnl" b="1" baseline="0" dirty="0"/>
                <a:t> = - 61,9 kJ/mol</a:t>
              </a: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703" y="709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װ</a:t>
              </a:r>
              <a:endParaRPr lang="es-ES_tradnl" baseline="0"/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703" y="935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ו</a:t>
              </a:r>
              <a:endParaRPr lang="es-ES_tradnl" baseline="0"/>
            </a:p>
          </p:txBody>
        </p:sp>
      </p:grpSp>
      <p:grpSp>
        <p:nvGrpSpPr>
          <p:cNvPr id="15" name="Group 7"/>
          <p:cNvGrpSpPr>
            <a:grpSpLocks/>
          </p:cNvGrpSpPr>
          <p:nvPr/>
        </p:nvGrpSpPr>
        <p:grpSpPr bwMode="auto">
          <a:xfrm>
            <a:off x="6389688" y="1749425"/>
            <a:ext cx="2449512" cy="2746375"/>
            <a:chOff x="2925" y="73"/>
            <a:chExt cx="1543" cy="1730"/>
          </a:xfrm>
        </p:grpSpPr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2925" y="73"/>
              <a:ext cx="1543" cy="1730"/>
            </a:xfrm>
            <a:prstGeom prst="rect">
              <a:avLst/>
            </a:prstGeom>
            <a:solidFill>
              <a:srgbClr val="FDFEE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baseline="0" dirty="0"/>
                <a:t>         O</a:t>
              </a:r>
            </a:p>
            <a:p>
              <a:r>
                <a:rPr lang="es-ES_tradnl" baseline="0" dirty="0"/>
                <a:t>C</a:t>
              </a:r>
              <a:endParaRPr lang="es-ES_tradnl" dirty="0"/>
            </a:p>
            <a:p>
              <a:r>
                <a:rPr lang="es-ES_tradnl" dirty="0"/>
                <a:t>             </a:t>
              </a:r>
              <a:r>
                <a:rPr lang="es-ES_tradnl" baseline="0" dirty="0"/>
                <a:t>O – PO</a:t>
              </a:r>
              <a:r>
                <a:rPr lang="es-ES_tradnl" dirty="0"/>
                <a:t>3</a:t>
              </a:r>
            </a:p>
            <a:p>
              <a:r>
                <a:rPr lang="es-ES_tradnl" baseline="0" dirty="0"/>
                <a:t>C H</a:t>
              </a:r>
              <a:r>
                <a:rPr lang="es-ES_tradnl" dirty="0"/>
                <a:t>2</a:t>
              </a:r>
              <a:r>
                <a:rPr lang="es-ES_tradnl" baseline="0" dirty="0"/>
                <a:t> </a:t>
              </a:r>
              <a:endParaRPr lang="es-ES_tradnl" dirty="0"/>
            </a:p>
            <a:p>
              <a:endParaRPr lang="es-ES_tradnl" dirty="0"/>
            </a:p>
            <a:p>
              <a:r>
                <a:rPr lang="es-ES_tradnl" baseline="0" dirty="0"/>
                <a:t>C-O</a:t>
              </a:r>
              <a:r>
                <a:rPr lang="es-ES_tradnl" baseline="30000" dirty="0"/>
                <a:t>-</a:t>
              </a:r>
              <a:r>
                <a:rPr lang="es-ES_tradnl" baseline="0" dirty="0"/>
                <a:t>PO</a:t>
              </a:r>
              <a:r>
                <a:rPr lang="es-ES_tradnl" dirty="0"/>
                <a:t>3</a:t>
              </a:r>
            </a:p>
            <a:p>
              <a:r>
                <a:rPr lang="es-ES_tradnl" baseline="30000" dirty="0"/>
                <a:t> </a:t>
              </a:r>
              <a:r>
                <a:rPr lang="es-ES_tradnl" baseline="0" dirty="0"/>
                <a:t>H</a:t>
              </a:r>
              <a:r>
                <a:rPr lang="es-ES_tradnl" dirty="0"/>
                <a:t>2</a:t>
              </a:r>
              <a:endParaRPr lang="es-ES_tradnl" baseline="0" dirty="0"/>
            </a:p>
            <a:p>
              <a:endParaRPr lang="es-ES_tradnl" baseline="0" dirty="0"/>
            </a:p>
            <a:p>
              <a:r>
                <a:rPr lang="es-ES_tradnl" b="1" baseline="0" dirty="0"/>
                <a:t>1,3-Bisfosfoglicerato</a:t>
              </a:r>
            </a:p>
            <a:p>
              <a:r>
                <a:rPr lang="es-ES_tradnl" b="1" baseline="0" dirty="0">
                  <a:latin typeface="Symbol" pitchFamily="18" charset="2"/>
                </a:rPr>
                <a:t>D</a:t>
              </a:r>
              <a:r>
                <a:rPr lang="es-ES_tradnl" b="1" baseline="0" dirty="0"/>
                <a:t>G </a:t>
              </a:r>
              <a:r>
                <a:rPr lang="es-ES_tradnl" b="1" baseline="30000" dirty="0"/>
                <a:t>o’</a:t>
              </a:r>
              <a:r>
                <a:rPr lang="es-ES_tradnl" b="1" baseline="0" dirty="0"/>
                <a:t>= - 49,3 kJ/mol</a:t>
              </a:r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 rot="3000789">
              <a:off x="3106" y="164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װ</a:t>
              </a:r>
              <a:endParaRPr lang="es-ES_tradnl" baseline="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 rot="-1958657">
              <a:off x="3107" y="300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="1" baseline="0">
                  <a:solidFill>
                    <a:srgbClr val="FF3300"/>
                  </a:solidFill>
                </a:rPr>
                <a:t>ו</a:t>
              </a:r>
              <a:endParaRPr lang="es-ES_tradnl" b="1" baseline="0">
                <a:solidFill>
                  <a:srgbClr val="FF3300"/>
                </a:solidFill>
              </a:endParaRPr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2970" y="391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ו</a:t>
              </a:r>
              <a:endParaRPr lang="es-ES_tradnl" baseline="0"/>
            </a:p>
          </p:txBody>
        </p: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2970" y="709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ו</a:t>
              </a:r>
              <a:endParaRPr lang="es-ES_tradnl" baseline="0"/>
            </a:p>
          </p:txBody>
        </p:sp>
      </p:grpSp>
      <p:sp>
        <p:nvSpPr>
          <p:cNvPr id="2" name="1 Elipse"/>
          <p:cNvSpPr/>
          <p:nvPr/>
        </p:nvSpPr>
        <p:spPr bwMode="auto">
          <a:xfrm>
            <a:off x="2438400" y="3657600"/>
            <a:ext cx="2514600" cy="118809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20 Elipse"/>
          <p:cNvSpPr/>
          <p:nvPr/>
        </p:nvSpPr>
        <p:spPr bwMode="auto">
          <a:xfrm>
            <a:off x="2438400" y="5441306"/>
            <a:ext cx="2514600" cy="118809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978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4 CK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3132138" y="2924175"/>
            <a:ext cx="3095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b="1" i="1">
                <a:solidFill>
                  <a:schemeClr val="accent2"/>
                </a:solidFill>
              </a:rPr>
              <a:t>Ciclo de Krebs, </a:t>
            </a:r>
          </a:p>
          <a:p>
            <a:pPr algn="ctr"/>
            <a:r>
              <a:rPr lang="es-ES" b="1" i="1">
                <a:solidFill>
                  <a:schemeClr val="accent2"/>
                </a:solidFill>
              </a:rPr>
              <a:t>Ciclo de los ácidos tricarboxílicos, </a:t>
            </a:r>
          </a:p>
          <a:p>
            <a:pPr algn="ctr"/>
            <a:r>
              <a:rPr lang="es-ES" b="1" i="1">
                <a:solidFill>
                  <a:schemeClr val="accent2"/>
                </a:solidFill>
              </a:rPr>
              <a:t>Ciclo del </a:t>
            </a:r>
            <a:r>
              <a:rPr lang="en-US" b="1" i="1">
                <a:solidFill>
                  <a:schemeClr val="accent2"/>
                </a:solidFill>
                <a:cs typeface="Arial" pitchFamily="34" charset="0"/>
              </a:rPr>
              <a:t>á</a:t>
            </a:r>
            <a:r>
              <a:rPr lang="es-ES" b="1" i="1">
                <a:solidFill>
                  <a:schemeClr val="accent2"/>
                </a:solidFill>
              </a:rPr>
              <a:t>cido cítrico</a:t>
            </a:r>
            <a:endParaRPr lang="es-ES" b="1">
              <a:solidFill>
                <a:schemeClr val="accent2"/>
              </a:solidFill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3276600" y="1095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1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3563938" y="4699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2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851275" y="9747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2</a:t>
            </a:r>
          </a:p>
        </p:txBody>
      </p:sp>
      <p:sp>
        <p:nvSpPr>
          <p:cNvPr id="4119" name="Rectangle 8"/>
          <p:cNvSpPr>
            <a:spLocks noChangeArrowheads="1"/>
          </p:cNvSpPr>
          <p:nvPr/>
        </p:nvSpPr>
        <p:spPr bwMode="auto">
          <a:xfrm>
            <a:off x="112713" y="6375400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buFontTx/>
              <a:buChar char="•"/>
              <a:defRPr/>
            </a:pPr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Hans Krebs,1937.</a:t>
            </a:r>
          </a:p>
        </p:txBody>
      </p:sp>
      <p:grpSp>
        <p:nvGrpSpPr>
          <p:cNvPr id="11" name="Group 18"/>
          <p:cNvGrpSpPr>
            <a:grpSpLocks/>
          </p:cNvGrpSpPr>
          <p:nvPr/>
        </p:nvGrpSpPr>
        <p:grpSpPr bwMode="auto">
          <a:xfrm>
            <a:off x="6400800" y="1"/>
            <a:ext cx="2663825" cy="2032001"/>
            <a:chOff x="3243" y="2614"/>
            <a:chExt cx="1678" cy="1280"/>
          </a:xfrm>
        </p:grpSpPr>
        <p:sp>
          <p:nvSpPr>
            <p:cNvPr id="12" name="Text Box 19"/>
            <p:cNvSpPr txBox="1">
              <a:spLocks noChangeArrowheads="1"/>
            </p:cNvSpPr>
            <p:nvPr/>
          </p:nvSpPr>
          <p:spPr bwMode="auto">
            <a:xfrm>
              <a:off x="3243" y="2614"/>
              <a:ext cx="1678" cy="1280"/>
            </a:xfrm>
            <a:prstGeom prst="rect">
              <a:avLst/>
            </a:prstGeom>
            <a:solidFill>
              <a:srgbClr val="FDFEE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ES_tradnl" baseline="0" dirty="0"/>
                <a:t>   </a:t>
              </a:r>
              <a:r>
                <a:rPr lang="es-ES_tradnl" baseline="0" dirty="0" smtClean="0"/>
                <a:t>CH</a:t>
              </a:r>
              <a:r>
                <a:rPr lang="es-ES_tradnl" dirty="0" smtClean="0"/>
                <a:t>3</a:t>
              </a:r>
              <a:endParaRPr lang="es-ES_tradnl" dirty="0"/>
            </a:p>
            <a:p>
              <a:pPr>
                <a:spcBef>
                  <a:spcPts val="0"/>
                </a:spcBef>
              </a:pPr>
              <a:r>
                <a:rPr lang="es-ES_tradnl" baseline="0" dirty="0"/>
                <a:t>           </a:t>
              </a:r>
              <a:r>
                <a:rPr lang="es-ES_tradnl" baseline="0" dirty="0" smtClean="0"/>
                <a:t>O</a:t>
              </a:r>
              <a:endParaRPr lang="es-ES_tradnl" baseline="0" dirty="0"/>
            </a:p>
            <a:p>
              <a:pPr>
                <a:spcBef>
                  <a:spcPts val="0"/>
                </a:spcBef>
              </a:pPr>
              <a:r>
                <a:rPr lang="es-ES_tradnl" baseline="0" dirty="0"/>
                <a:t>   </a:t>
              </a:r>
              <a:r>
                <a:rPr lang="es-ES_tradnl" baseline="0" dirty="0" smtClean="0"/>
                <a:t>C </a:t>
              </a:r>
              <a:r>
                <a:rPr lang="es-ES_tradnl" b="1" baseline="0" dirty="0" smtClean="0">
                  <a:solidFill>
                    <a:srgbClr val="FF0000"/>
                  </a:solidFill>
                </a:rPr>
                <a:t>–</a:t>
              </a:r>
              <a:r>
                <a:rPr lang="es-ES_tradnl" baseline="0" dirty="0" smtClean="0"/>
                <a:t> S-</a:t>
              </a:r>
              <a:r>
                <a:rPr lang="es-ES_tradnl" baseline="0" dirty="0" err="1" smtClean="0"/>
                <a:t>CoA</a:t>
              </a:r>
              <a:endParaRPr lang="es-ES_tradnl" baseline="0" dirty="0"/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s-ES_tradnl" b="1" baseline="0" dirty="0"/>
                <a:t>Acetil-</a:t>
              </a:r>
              <a:r>
                <a:rPr lang="es-ES_tradnl" b="1" baseline="0" dirty="0" err="1"/>
                <a:t>CoA</a:t>
              </a:r>
              <a:endParaRPr lang="es-ES_tradnl" b="1" baseline="0" dirty="0"/>
            </a:p>
            <a:p>
              <a:pPr>
                <a:spcBef>
                  <a:spcPct val="50000"/>
                </a:spcBef>
              </a:pPr>
              <a:r>
                <a:rPr lang="es-ES_tradnl" b="1" baseline="0" dirty="0" err="1">
                  <a:latin typeface="Symbol" pitchFamily="18" charset="2"/>
                </a:rPr>
                <a:t>D</a:t>
              </a:r>
              <a:r>
                <a:rPr lang="es-ES_tradnl" b="1" baseline="0" dirty="0" err="1"/>
                <a:t>G</a:t>
              </a:r>
              <a:r>
                <a:rPr lang="es-ES_tradnl" b="1" baseline="30000" dirty="0" err="1"/>
                <a:t>o</a:t>
              </a:r>
              <a:r>
                <a:rPr lang="es-ES_tradnl" b="1" baseline="0" dirty="0"/>
                <a:t>’ = - 32,2 kJ/mol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endParaRPr lang="es-ES_tradnl" baseline="0" dirty="0"/>
            </a:p>
          </p:txBody>
        </p:sp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3379" y="2710"/>
              <a:ext cx="18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sz="2800" baseline="0" dirty="0"/>
                <a:t>ו</a:t>
              </a:r>
              <a:endParaRPr lang="es-ES_tradnl" sz="2800" baseline="0" dirty="0"/>
            </a:p>
          </p:txBody>
        </p:sp>
        <p:sp>
          <p:nvSpPr>
            <p:cNvPr id="14" name="Text Box 21"/>
            <p:cNvSpPr txBox="1">
              <a:spLocks noChangeArrowheads="1"/>
            </p:cNvSpPr>
            <p:nvPr/>
          </p:nvSpPr>
          <p:spPr bwMode="auto">
            <a:xfrm rot="3453335">
              <a:off x="3562" y="2896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 dirty="0"/>
                <a:t>װ</a:t>
              </a:r>
              <a:endParaRPr lang="es-ES_tradnl" baseline="0" dirty="0"/>
            </a:p>
          </p:txBody>
        </p:sp>
      </p:grpSp>
      <p:sp>
        <p:nvSpPr>
          <p:cNvPr id="3" name="2 CuadroTexto"/>
          <p:cNvSpPr txBox="1"/>
          <p:nvPr/>
        </p:nvSpPr>
        <p:spPr>
          <a:xfrm>
            <a:off x="838200" y="11150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57200" y="39344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7010400" y="601980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696200" y="40106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1752600" y="12616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5" name="24 CuadroTexto"/>
          <p:cNvSpPr txBox="1"/>
          <p:nvPr/>
        </p:nvSpPr>
        <p:spPr>
          <a:xfrm>
            <a:off x="1371600" y="39286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6" name="25 CuadroTexto"/>
          <p:cNvSpPr txBox="1"/>
          <p:nvPr/>
        </p:nvSpPr>
        <p:spPr>
          <a:xfrm>
            <a:off x="6410324" y="59860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7" name="26 CuadroTexto"/>
          <p:cNvSpPr txBox="1"/>
          <p:nvPr/>
        </p:nvSpPr>
        <p:spPr>
          <a:xfrm>
            <a:off x="7477124" y="40048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8" name="27 Elipse"/>
          <p:cNvSpPr/>
          <p:nvPr/>
        </p:nvSpPr>
        <p:spPr bwMode="auto">
          <a:xfrm rot="20188640">
            <a:off x="2037613" y="5257800"/>
            <a:ext cx="2514600" cy="118809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698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30250"/>
          </a:xfr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MECANISMOS DE SINTESIS DE ATP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sz="2800" b="1"/>
              <a:t>FOSFORILACION A NIVEL DE SUSTRATO</a:t>
            </a:r>
          </a:p>
          <a:p>
            <a:endParaRPr lang="es-ES" sz="2800" b="1"/>
          </a:p>
          <a:p>
            <a:endParaRPr lang="es-ES" sz="2800" b="1"/>
          </a:p>
          <a:p>
            <a:endParaRPr lang="es-ES" sz="2800" b="1"/>
          </a:p>
          <a:p>
            <a:r>
              <a:rPr lang="es-ES" sz="2800" b="1"/>
              <a:t>FOSFORILACION OXIDATIVA</a:t>
            </a:r>
          </a:p>
        </p:txBody>
      </p:sp>
      <p:pic>
        <p:nvPicPr>
          <p:cNvPr id="108551" name="Picture 7" descr="ARRWC10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3575" y="2349500"/>
            <a:ext cx="2174875" cy="1314450"/>
          </a:xfrm>
          <a:noFill/>
          <a:ln/>
        </p:spPr>
      </p:pic>
      <p:pic>
        <p:nvPicPr>
          <p:cNvPr id="108553" name="Picture 9" descr="ARRWC10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 rot="20941594">
            <a:off x="3276600" y="5013325"/>
            <a:ext cx="2090738" cy="1265238"/>
          </a:xfrm>
          <a:noFill/>
          <a:ln/>
        </p:spPr>
      </p:pic>
      <p:grpSp>
        <p:nvGrpSpPr>
          <p:cNvPr id="108559" name="Group 15"/>
          <p:cNvGrpSpPr>
            <a:grpSpLocks/>
          </p:cNvGrpSpPr>
          <p:nvPr/>
        </p:nvGrpSpPr>
        <p:grpSpPr bwMode="auto">
          <a:xfrm>
            <a:off x="5508625" y="4292600"/>
            <a:ext cx="2952750" cy="2016125"/>
            <a:chOff x="3470" y="2704"/>
            <a:chExt cx="1860" cy="1270"/>
          </a:xfrm>
        </p:grpSpPr>
        <p:sp>
          <p:nvSpPr>
            <p:cNvPr id="108558" name="Oval 14"/>
            <p:cNvSpPr>
              <a:spLocks noChangeArrowheads="1"/>
            </p:cNvSpPr>
            <p:nvPr/>
          </p:nvSpPr>
          <p:spPr bwMode="auto">
            <a:xfrm>
              <a:off x="3470" y="2704"/>
              <a:ext cx="1860" cy="1270"/>
            </a:xfrm>
            <a:prstGeom prst="ellipse">
              <a:avLst/>
            </a:prstGeom>
            <a:solidFill>
              <a:srgbClr val="DDDDDD">
                <a:alpha val="69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55" name="Text Box 11"/>
            <p:cNvSpPr txBox="1">
              <a:spLocks noChangeArrowheads="1"/>
            </p:cNvSpPr>
            <p:nvPr/>
          </p:nvSpPr>
          <p:spPr bwMode="auto">
            <a:xfrm>
              <a:off x="3515" y="2976"/>
              <a:ext cx="1814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400" b="1" baseline="0" dirty="0">
                  <a:solidFill>
                    <a:srgbClr val="FF0000"/>
                  </a:solidFill>
                </a:rPr>
                <a:t>CADENA </a:t>
              </a:r>
              <a:r>
                <a:rPr lang="es-ES" sz="2400" b="1" baseline="0" dirty="0" smtClean="0">
                  <a:solidFill>
                    <a:srgbClr val="FF0000"/>
                  </a:solidFill>
                </a:rPr>
                <a:t>DE TRANSPORTE ELECTRONICO</a:t>
              </a:r>
              <a:endParaRPr lang="es-ES" sz="2400" b="1" baseline="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8560" name="Group 16"/>
          <p:cNvGrpSpPr>
            <a:grpSpLocks/>
          </p:cNvGrpSpPr>
          <p:nvPr/>
        </p:nvGrpSpPr>
        <p:grpSpPr bwMode="auto">
          <a:xfrm>
            <a:off x="5508625" y="1844675"/>
            <a:ext cx="3095625" cy="2016125"/>
            <a:chOff x="3470" y="1162"/>
            <a:chExt cx="1950" cy="1270"/>
          </a:xfrm>
        </p:grpSpPr>
        <p:sp>
          <p:nvSpPr>
            <p:cNvPr id="108557" name="Oval 13"/>
            <p:cNvSpPr>
              <a:spLocks noChangeArrowheads="1"/>
            </p:cNvSpPr>
            <p:nvPr/>
          </p:nvSpPr>
          <p:spPr bwMode="auto">
            <a:xfrm>
              <a:off x="3470" y="1162"/>
              <a:ext cx="1860" cy="1270"/>
            </a:xfrm>
            <a:prstGeom prst="ellipse">
              <a:avLst/>
            </a:prstGeom>
            <a:solidFill>
              <a:srgbClr val="DDDDDD">
                <a:alpha val="69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56" name="Text Box 12"/>
            <p:cNvSpPr txBox="1">
              <a:spLocks noChangeArrowheads="1"/>
            </p:cNvSpPr>
            <p:nvPr/>
          </p:nvSpPr>
          <p:spPr bwMode="auto">
            <a:xfrm>
              <a:off x="3470" y="1389"/>
              <a:ext cx="195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400" b="1" baseline="0" dirty="0">
                  <a:solidFill>
                    <a:srgbClr val="0000FF"/>
                  </a:solidFill>
                </a:rPr>
                <a:t>HIDRÓLISIS DE UNA UNION  DE ALTA ENERGIA</a:t>
              </a:r>
            </a:p>
          </p:txBody>
        </p:sp>
      </p:grpSp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4932363" y="5949950"/>
            <a:ext cx="720725" cy="457200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/>
              <a:t>O</a:t>
            </a:r>
            <a:r>
              <a:rPr lang="es-ES" sz="2400" b="1"/>
              <a:t>2</a:t>
            </a:r>
            <a:endParaRPr lang="es-ES" sz="2400" b="1" baseline="0"/>
          </a:p>
        </p:txBody>
      </p:sp>
    </p:spTree>
    <p:extLst>
      <p:ext uri="{BB962C8B-B14F-4D97-AF65-F5344CB8AC3E}">
        <p14:creationId xmlns="" xmlns:p14="http://schemas.microsoft.com/office/powerpoint/2010/main" val="355302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85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gradFill flip="none" rotWithShape="1">
            <a:gsLst>
              <a:gs pos="0">
                <a:srgbClr val="FBFDA1">
                  <a:shade val="30000"/>
                  <a:satMod val="115000"/>
                </a:srgbClr>
              </a:gs>
              <a:gs pos="50000">
                <a:srgbClr val="FBFDA1">
                  <a:shade val="67500"/>
                  <a:satMod val="115000"/>
                </a:srgbClr>
              </a:gs>
              <a:gs pos="100000">
                <a:srgbClr val="FBFDA1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dirty="0"/>
              <a:t>Destino de los equivalentes de reducción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60324" y="1778000"/>
            <a:ext cx="4206876" cy="3556000"/>
            <a:chOff x="76200" y="2060575"/>
            <a:chExt cx="4206876" cy="3556000"/>
          </a:xfrm>
        </p:grpSpPr>
        <p:grpSp>
          <p:nvGrpSpPr>
            <p:cNvPr id="13334" name="Group 22"/>
            <p:cNvGrpSpPr>
              <a:grpSpLocks/>
            </p:cNvGrpSpPr>
            <p:nvPr/>
          </p:nvGrpSpPr>
          <p:grpSpPr bwMode="auto">
            <a:xfrm>
              <a:off x="76200" y="2060575"/>
              <a:ext cx="4206876" cy="3556000"/>
              <a:chOff x="48" y="1253"/>
              <a:chExt cx="2650" cy="2240"/>
            </a:xfrm>
          </p:grpSpPr>
          <p:grpSp>
            <p:nvGrpSpPr>
              <p:cNvPr id="13332" name="Group 20"/>
              <p:cNvGrpSpPr>
                <a:grpSpLocks/>
              </p:cNvGrpSpPr>
              <p:nvPr/>
            </p:nvGrpSpPr>
            <p:grpSpPr bwMode="auto">
              <a:xfrm>
                <a:off x="48" y="1253"/>
                <a:ext cx="2650" cy="2240"/>
                <a:chOff x="94" y="1253"/>
                <a:chExt cx="2650" cy="2240"/>
              </a:xfrm>
            </p:grpSpPr>
            <p:pic>
              <p:nvPicPr>
                <p:cNvPr id="13317" name="Picture 5" descr="fi15p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lum bright="-18000" contrast="30000"/>
                </a:blip>
                <a:srcRect r="35266" b="60960"/>
                <a:stretch>
                  <a:fillRect/>
                </a:stretch>
              </p:blipFill>
              <p:spPr bwMode="auto">
                <a:xfrm>
                  <a:off x="385" y="1344"/>
                  <a:ext cx="2359" cy="2149"/>
                </a:xfrm>
                <a:prstGeom prst="rect">
                  <a:avLst/>
                </a:prstGeom>
                <a:noFill/>
                <a:ln/>
                <a:effectLst/>
              </p:spPr>
            </p:pic>
            <p:sp>
              <p:nvSpPr>
                <p:cNvPr id="1332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884" y="1434"/>
                  <a:ext cx="1225" cy="23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baseline="0"/>
                    <a:t>Memb.interna</a:t>
                  </a:r>
                </a:p>
              </p:txBody>
            </p:sp>
            <p:sp>
              <p:nvSpPr>
                <p:cNvPr id="1332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954" y="2883"/>
                  <a:ext cx="790" cy="40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0"/>
                    </a:spcBef>
                  </a:pPr>
                  <a:r>
                    <a:rPr lang="es-ES" sz="1200" b="1" baseline="0" dirty="0" smtClean="0"/>
                    <a:t>Espacio</a:t>
                  </a:r>
                </a:p>
                <a:p>
                  <a:pPr algn="ctr">
                    <a:spcBef>
                      <a:spcPts val="0"/>
                    </a:spcBef>
                  </a:pPr>
                  <a:r>
                    <a:rPr lang="es-ES" sz="1200" b="1" baseline="0" dirty="0" err="1" smtClean="0"/>
                    <a:t>Intermem-brana</a:t>
                  </a:r>
                  <a:endParaRPr lang="es-ES" sz="1200" b="1" baseline="0" dirty="0"/>
                </a:p>
              </p:txBody>
            </p:sp>
            <p:sp>
              <p:nvSpPr>
                <p:cNvPr id="13326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757" y="2307"/>
                  <a:ext cx="545" cy="33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0"/>
                    </a:spcBef>
                  </a:pPr>
                  <a:r>
                    <a:rPr lang="es-ES" sz="1400" baseline="0" dirty="0" err="1" smtClean="0"/>
                    <a:t>Memb</a:t>
                  </a:r>
                  <a:r>
                    <a:rPr lang="es-ES" sz="1400" baseline="0" dirty="0" smtClean="0"/>
                    <a:t>.</a:t>
                  </a:r>
                </a:p>
                <a:p>
                  <a:pPr algn="ctr">
                    <a:spcBef>
                      <a:spcPts val="0"/>
                    </a:spcBef>
                  </a:pPr>
                  <a:r>
                    <a:rPr lang="es-ES" sz="1400" baseline="0" dirty="0" smtClean="0"/>
                    <a:t>interna</a:t>
                  </a:r>
                  <a:endParaRPr lang="es-ES" sz="1400" baseline="0" dirty="0"/>
                </a:p>
              </p:txBody>
            </p:sp>
            <p:sp>
              <p:nvSpPr>
                <p:cNvPr id="1332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49" y="1253"/>
                  <a:ext cx="1225" cy="23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baseline="0"/>
                    <a:t>Memb.externa</a:t>
                  </a:r>
                </a:p>
              </p:txBody>
            </p:sp>
            <p:sp>
              <p:nvSpPr>
                <p:cNvPr id="13328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94" y="2931"/>
                  <a:ext cx="576" cy="40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0"/>
                    </a:spcBef>
                  </a:pPr>
                  <a:r>
                    <a:rPr lang="es-ES" sz="1200" baseline="0" dirty="0"/>
                    <a:t>Crestas </a:t>
                  </a:r>
                </a:p>
                <a:p>
                  <a:pPr algn="ctr">
                    <a:spcBef>
                      <a:spcPts val="0"/>
                    </a:spcBef>
                  </a:pPr>
                  <a:r>
                    <a:rPr lang="es-ES" sz="1200" baseline="0" dirty="0" err="1" smtClean="0"/>
                    <a:t>Mitocon</a:t>
                  </a:r>
                  <a:r>
                    <a:rPr lang="es-ES" sz="1200" baseline="0" dirty="0" smtClean="0"/>
                    <a:t>-</a:t>
                  </a:r>
                </a:p>
                <a:p>
                  <a:pPr algn="ctr">
                    <a:spcBef>
                      <a:spcPts val="0"/>
                    </a:spcBef>
                  </a:pPr>
                  <a:r>
                    <a:rPr lang="es-ES" sz="1200" baseline="0" dirty="0" err="1" smtClean="0"/>
                    <a:t>driales</a:t>
                  </a:r>
                  <a:endParaRPr lang="es-ES" sz="1200" baseline="0" dirty="0"/>
                </a:p>
              </p:txBody>
            </p:sp>
          </p:grpSp>
          <p:sp>
            <p:nvSpPr>
              <p:cNvPr id="13329" name="Text Box 17"/>
              <p:cNvSpPr txBox="1">
                <a:spLocks noChangeArrowheads="1"/>
              </p:cNvSpPr>
              <p:nvPr/>
            </p:nvSpPr>
            <p:spPr bwMode="auto">
              <a:xfrm>
                <a:off x="1338" y="1938"/>
                <a:ext cx="590" cy="2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aseline="0"/>
                  <a:t>Matriz</a:t>
                </a:r>
              </a:p>
            </p:txBody>
          </p:sp>
        </p:grpSp>
        <p:cxnSp>
          <p:nvCxnSpPr>
            <p:cNvPr id="3" name="2 Conector recto"/>
            <p:cNvCxnSpPr/>
            <p:nvPr/>
          </p:nvCxnSpPr>
          <p:spPr bwMode="auto">
            <a:xfrm flipH="1">
              <a:off x="2410619" y="3910807"/>
              <a:ext cx="408781" cy="20399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333" name="Group 21"/>
          <p:cNvGrpSpPr>
            <a:grpSpLocks/>
          </p:cNvGrpSpPr>
          <p:nvPr/>
        </p:nvGrpSpPr>
        <p:grpSpPr bwMode="auto">
          <a:xfrm>
            <a:off x="2394743" y="1219200"/>
            <a:ext cx="6596857" cy="5486400"/>
            <a:chOff x="2472" y="1071"/>
            <a:chExt cx="2880" cy="2670"/>
          </a:xfrm>
        </p:grpSpPr>
        <p:pic>
          <p:nvPicPr>
            <p:cNvPr id="13320" name="Picture 8" descr="fi15p2"/>
            <p:cNvPicPr>
              <a:picLocks noChangeAspect="1" noChangeArrowheads="1"/>
            </p:cNvPicPr>
            <p:nvPr/>
          </p:nvPicPr>
          <p:blipFill>
            <a:blip r:embed="rId2" cstate="print">
              <a:lum bright="-36000" contrast="36000"/>
            </a:blip>
            <a:srcRect t="38608"/>
            <a:stretch>
              <a:fillRect/>
            </a:stretch>
          </p:blipFill>
          <p:spPr bwMode="auto">
            <a:xfrm>
              <a:off x="2472" y="1071"/>
              <a:ext cx="2880" cy="2670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3330" name="Text Box 18"/>
            <p:cNvSpPr txBox="1">
              <a:spLocks noChangeArrowheads="1"/>
            </p:cNvSpPr>
            <p:nvPr/>
          </p:nvSpPr>
          <p:spPr bwMode="auto">
            <a:xfrm>
              <a:off x="4014" y="2153"/>
              <a:ext cx="306" cy="151"/>
            </a:xfrm>
            <a:prstGeom prst="rect">
              <a:avLst/>
            </a:prstGeom>
            <a:solidFill>
              <a:srgbClr val="CC66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s-ES" sz="1600" b="1" baseline="0" dirty="0" smtClean="0"/>
                <a:t>CK</a:t>
              </a:r>
              <a:endParaRPr lang="es-ES" sz="1600" b="1" baseline="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43000"/>
          </a:xfrm>
          <a:gradFill rotWithShape="1">
            <a:gsLst>
              <a:gs pos="0">
                <a:srgbClr val="F5FA28">
                  <a:gamma/>
                  <a:shade val="46275"/>
                  <a:invGamma/>
                </a:srgbClr>
              </a:gs>
              <a:gs pos="50000">
                <a:srgbClr val="F5FA28"/>
              </a:gs>
              <a:gs pos="100000">
                <a:srgbClr val="F5FA28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CADENA DE TRANSPORTE ELECTRONICO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844675"/>
            <a:ext cx="8229600" cy="4525963"/>
          </a:xfrm>
          <a:solidFill>
            <a:srgbClr val="DDDDDD"/>
          </a:solidFill>
        </p:spPr>
        <p:txBody>
          <a:bodyPr/>
          <a:lstStyle/>
          <a:p>
            <a:pPr algn="just"/>
            <a:r>
              <a:rPr lang="es-ES" sz="2800" b="1" dirty="0"/>
              <a:t>Los componentes de la cadena se encuentran en la membrana mitocondrial interna.</a:t>
            </a:r>
          </a:p>
          <a:p>
            <a:pPr algn="just"/>
            <a:r>
              <a:rPr lang="es-ES" sz="2800" b="1" dirty="0"/>
              <a:t>Reciben equivalentes de reducción de NADH </a:t>
            </a:r>
            <a:r>
              <a:rPr lang="es-ES" sz="2800" b="1" dirty="0" smtClean="0"/>
              <a:t>y </a:t>
            </a:r>
            <a:r>
              <a:rPr lang="es-ES" sz="2800" b="1" dirty="0"/>
              <a:t>FADH</a:t>
            </a:r>
            <a:r>
              <a:rPr lang="es-ES" sz="2800" b="1" baseline="-25000" dirty="0"/>
              <a:t>2</a:t>
            </a:r>
            <a:r>
              <a:rPr lang="es-ES" sz="2800" b="1" dirty="0"/>
              <a:t> producidos en la </a:t>
            </a:r>
            <a:r>
              <a:rPr lang="es-ES" sz="2800" b="1" dirty="0" smtClean="0"/>
              <a:t>matriz mitocondrial.</a:t>
            </a:r>
            <a:endParaRPr lang="es-ES" sz="2800" b="1" dirty="0"/>
          </a:p>
          <a:p>
            <a:pPr algn="just"/>
            <a:r>
              <a:rPr lang="es-ES" sz="2800" b="1" dirty="0"/>
              <a:t>El aceptor final de electrones es el oxígeno.</a:t>
            </a:r>
          </a:p>
          <a:p>
            <a:pPr algn="just"/>
            <a:r>
              <a:rPr lang="es-ES" sz="2800" b="1" dirty="0" smtClean="0"/>
              <a:t>Los </a:t>
            </a:r>
            <a:r>
              <a:rPr lang="es-ES" sz="2800" b="1" dirty="0"/>
              <a:t>componentes se encuentran ordenados en orden creciente de sus potenciales de reducción.</a:t>
            </a:r>
          </a:p>
          <a:p>
            <a:endParaRPr lang="es-E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F5FA28">
                  <a:gamma/>
                  <a:shade val="46275"/>
                  <a:invGamma/>
                </a:srgbClr>
              </a:gs>
              <a:gs pos="50000">
                <a:srgbClr val="F5FA28"/>
              </a:gs>
              <a:gs pos="100000">
                <a:srgbClr val="F5FA28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 dirty="0"/>
              <a:t>COMPONENTES DE LA CADENA DE TRANSPORTE ELECTRONICO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4013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 b="1" dirty="0" smtClean="0"/>
              <a:t>FLAVOPROTEINAS</a:t>
            </a:r>
            <a:r>
              <a:rPr lang="es-ES" sz="2400" dirty="0" smtClean="0"/>
              <a:t> (FMN </a:t>
            </a:r>
            <a:r>
              <a:rPr lang="es-ES" sz="2400" dirty="0" err="1"/>
              <a:t>ó</a:t>
            </a:r>
            <a:r>
              <a:rPr lang="es-ES" sz="2400" dirty="0"/>
              <a:t> </a:t>
            </a:r>
            <a:r>
              <a:rPr lang="es-ES" sz="2400" dirty="0" smtClean="0"/>
              <a:t>FAD): </a:t>
            </a:r>
            <a:r>
              <a:rPr lang="es-ES" sz="2400" dirty="0"/>
              <a:t>Transportan 2 e</a:t>
            </a:r>
            <a:r>
              <a:rPr lang="es-ES" sz="2400" baseline="30000" dirty="0"/>
              <a:t>- </a:t>
            </a:r>
            <a:r>
              <a:rPr lang="es-ES" sz="2400" dirty="0"/>
              <a:t>y 2 H</a:t>
            </a:r>
            <a:r>
              <a:rPr lang="es-ES" sz="2400" baseline="30000" dirty="0"/>
              <a:t>+</a:t>
            </a:r>
            <a:endParaRPr lang="es-ES" sz="2400" dirty="0"/>
          </a:p>
          <a:p>
            <a:pPr>
              <a:lnSpc>
                <a:spcPct val="90000"/>
              </a:lnSpc>
              <a:buFontTx/>
              <a:buNone/>
            </a:pPr>
            <a:endParaRPr lang="es-ES" sz="2400" dirty="0"/>
          </a:p>
          <a:p>
            <a:pPr>
              <a:lnSpc>
                <a:spcPct val="90000"/>
              </a:lnSpc>
            </a:pPr>
            <a:r>
              <a:rPr lang="es-ES" sz="2400" b="1" dirty="0"/>
              <a:t>PROTEINAS FERROSULFURADAS</a:t>
            </a:r>
            <a:r>
              <a:rPr lang="es-ES" sz="2400" dirty="0"/>
              <a:t>: transportan e</a:t>
            </a:r>
            <a:r>
              <a:rPr lang="es-ES" sz="2400" baseline="30000" dirty="0"/>
              <a:t>- </a:t>
            </a:r>
            <a:r>
              <a:rPr lang="es-ES" sz="2400" dirty="0"/>
              <a:t>(Fe</a:t>
            </a:r>
            <a:r>
              <a:rPr lang="es-ES" sz="2400" baseline="30000" dirty="0"/>
              <a:t>+++     </a:t>
            </a:r>
            <a:r>
              <a:rPr lang="es-ES" sz="2400" dirty="0"/>
              <a:t>Fe</a:t>
            </a:r>
            <a:r>
              <a:rPr lang="es-ES" sz="2400" baseline="30000" dirty="0"/>
              <a:t>++)</a:t>
            </a:r>
          </a:p>
          <a:p>
            <a:pPr>
              <a:lnSpc>
                <a:spcPct val="90000"/>
              </a:lnSpc>
            </a:pPr>
            <a:endParaRPr lang="es-ES" sz="2400" dirty="0"/>
          </a:p>
          <a:p>
            <a:pPr>
              <a:lnSpc>
                <a:spcPct val="90000"/>
              </a:lnSpc>
            </a:pPr>
            <a:r>
              <a:rPr lang="es-ES" sz="2400" b="1" dirty="0"/>
              <a:t>COENZIMA Q </a:t>
            </a:r>
            <a:r>
              <a:rPr lang="es-ES" sz="2400" b="1" dirty="0" err="1"/>
              <a:t>ó</a:t>
            </a:r>
            <a:r>
              <a:rPr lang="es-ES" sz="2400" b="1" dirty="0"/>
              <a:t> UBIQUINONA</a:t>
            </a:r>
            <a:r>
              <a:rPr lang="es-ES" sz="2400" dirty="0"/>
              <a:t>: </a:t>
            </a:r>
            <a:r>
              <a:rPr lang="es-ES" sz="2400" dirty="0" err="1"/>
              <a:t>Quinona</a:t>
            </a:r>
            <a:r>
              <a:rPr lang="es-ES" sz="2400" dirty="0"/>
              <a:t> </a:t>
            </a:r>
            <a:r>
              <a:rPr lang="es-ES" sz="2400" dirty="0" err="1"/>
              <a:t>isoprenoide</a:t>
            </a:r>
            <a:r>
              <a:rPr lang="es-ES" sz="2400" dirty="0"/>
              <a:t> </a:t>
            </a:r>
            <a:r>
              <a:rPr lang="es-ES" sz="2400" b="1" dirty="0"/>
              <a:t>no proteica</a:t>
            </a:r>
            <a:r>
              <a:rPr lang="es-ES" sz="2400" dirty="0" smtClean="0"/>
              <a:t>. Transporta </a:t>
            </a:r>
            <a:r>
              <a:rPr lang="es-ES" sz="2400" dirty="0"/>
              <a:t>1 e</a:t>
            </a:r>
            <a:r>
              <a:rPr lang="es-ES" sz="2400" baseline="30000" dirty="0"/>
              <a:t>-</a:t>
            </a:r>
            <a:r>
              <a:rPr lang="es-ES" sz="2400" dirty="0"/>
              <a:t> y libera  2 H</a:t>
            </a:r>
            <a:r>
              <a:rPr lang="es-ES" sz="2400" baseline="30000" dirty="0"/>
              <a:t>+</a:t>
            </a:r>
            <a:r>
              <a:rPr lang="es-ES" sz="2400" dirty="0"/>
              <a:t> a la matriz. </a:t>
            </a:r>
          </a:p>
          <a:p>
            <a:pPr>
              <a:lnSpc>
                <a:spcPct val="90000"/>
              </a:lnSpc>
            </a:pPr>
            <a:endParaRPr lang="es-ES" sz="2400" baseline="30000" dirty="0"/>
          </a:p>
          <a:p>
            <a:pPr>
              <a:lnSpc>
                <a:spcPct val="90000"/>
              </a:lnSpc>
            </a:pPr>
            <a:r>
              <a:rPr lang="es-ES" sz="2400" b="1" dirty="0"/>
              <a:t>CITOCROMOS</a:t>
            </a:r>
            <a:r>
              <a:rPr lang="es-ES" sz="2400" dirty="0"/>
              <a:t> b, c, c</a:t>
            </a:r>
            <a:r>
              <a:rPr lang="es-ES" sz="2400" baseline="-25000" dirty="0"/>
              <a:t>1</a:t>
            </a:r>
            <a:r>
              <a:rPr lang="es-ES" sz="2400" dirty="0"/>
              <a:t>, a, a</a:t>
            </a:r>
            <a:r>
              <a:rPr lang="es-ES" sz="2400" baseline="-25000" dirty="0"/>
              <a:t>3</a:t>
            </a:r>
            <a:r>
              <a:rPr lang="es-ES" sz="2400" dirty="0"/>
              <a:t>: </a:t>
            </a:r>
            <a:r>
              <a:rPr lang="es-ES" sz="2400" b="1" dirty="0"/>
              <a:t>Proteínas</a:t>
            </a:r>
            <a:r>
              <a:rPr lang="es-ES" sz="2400" dirty="0"/>
              <a:t> que contienen un </a:t>
            </a:r>
            <a:r>
              <a:rPr lang="es-ES" sz="2400" b="1" dirty="0"/>
              <a:t>grupo</a:t>
            </a:r>
            <a:r>
              <a:rPr lang="es-ES" sz="2400" dirty="0"/>
              <a:t> </a:t>
            </a:r>
            <a:r>
              <a:rPr lang="es-ES" sz="2400" b="1" dirty="0" err="1"/>
              <a:t>hemo</a:t>
            </a:r>
            <a:r>
              <a:rPr lang="es-ES" sz="2400" dirty="0"/>
              <a:t>. </a:t>
            </a:r>
            <a:r>
              <a:rPr lang="es-ES" sz="2400" dirty="0" smtClean="0"/>
              <a:t>Transportan solo </a:t>
            </a:r>
            <a:r>
              <a:rPr lang="es-ES" sz="2400" dirty="0"/>
              <a:t>1 </a:t>
            </a:r>
            <a:r>
              <a:rPr lang="es-ES" sz="2400" dirty="0" smtClean="0"/>
              <a:t>e</a:t>
            </a:r>
            <a:r>
              <a:rPr lang="es-ES" sz="2400" baseline="30000" dirty="0" smtClean="0"/>
              <a:t>-</a:t>
            </a:r>
            <a:r>
              <a:rPr lang="es-ES" sz="2400" dirty="0" smtClean="0"/>
              <a:t>.</a:t>
            </a:r>
            <a:endParaRPr lang="es-ES" sz="2400" dirty="0"/>
          </a:p>
          <a:p>
            <a:pPr>
              <a:lnSpc>
                <a:spcPct val="90000"/>
              </a:lnSpc>
              <a:buFontTx/>
              <a:buNone/>
            </a:pPr>
            <a:endParaRPr lang="es-ES" sz="2400" dirty="0"/>
          </a:p>
        </p:txBody>
      </p:sp>
      <p:sp>
        <p:nvSpPr>
          <p:cNvPr id="111620" name="Line 4"/>
          <p:cNvSpPr>
            <a:spLocks noChangeShapeType="1"/>
          </p:cNvSpPr>
          <p:nvPr/>
        </p:nvSpPr>
        <p:spPr bwMode="auto">
          <a:xfrm>
            <a:off x="1403350" y="3357563"/>
            <a:ext cx="4318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  <p:bldP spid="1116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531" name="Group 11"/>
          <p:cNvGrpSpPr>
            <a:grpSpLocks/>
          </p:cNvGrpSpPr>
          <p:nvPr/>
        </p:nvGrpSpPr>
        <p:grpSpPr bwMode="auto">
          <a:xfrm>
            <a:off x="395289" y="2565400"/>
            <a:ext cx="4032250" cy="1800225"/>
            <a:chOff x="2971" y="799"/>
            <a:chExt cx="2540" cy="1134"/>
          </a:xfrm>
        </p:grpSpPr>
        <p:sp>
          <p:nvSpPr>
            <p:cNvPr id="107528" name="Oval 8"/>
            <p:cNvSpPr>
              <a:spLocks noChangeArrowheads="1"/>
            </p:cNvSpPr>
            <p:nvPr/>
          </p:nvSpPr>
          <p:spPr bwMode="auto">
            <a:xfrm>
              <a:off x="2971" y="799"/>
              <a:ext cx="2540" cy="1134"/>
            </a:xfrm>
            <a:prstGeom prst="ellipse">
              <a:avLst/>
            </a:prstGeom>
            <a:solidFill>
              <a:srgbClr val="66FFFF">
                <a:alpha val="17999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25" name="Text Box 5"/>
            <p:cNvSpPr txBox="1">
              <a:spLocks noChangeArrowheads="1"/>
            </p:cNvSpPr>
            <p:nvPr/>
          </p:nvSpPr>
          <p:spPr bwMode="auto">
            <a:xfrm>
              <a:off x="3107" y="981"/>
              <a:ext cx="2404" cy="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800" b="1" baseline="0" dirty="0"/>
                <a:t>Lípidos</a:t>
              </a:r>
            </a:p>
            <a:p>
              <a:pPr algn="ctr">
                <a:spcBef>
                  <a:spcPct val="50000"/>
                </a:spcBef>
              </a:pPr>
              <a:r>
                <a:rPr lang="es-ES" sz="2800" b="1" baseline="0" dirty="0"/>
                <a:t>ACIDOS GRASOS</a:t>
              </a:r>
            </a:p>
          </p:txBody>
        </p:sp>
      </p:grp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682625" y="692150"/>
            <a:ext cx="381635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baseline="0"/>
              <a:t>Hidratos de carbono</a:t>
            </a:r>
          </a:p>
          <a:p>
            <a:pPr algn="ctr">
              <a:spcBef>
                <a:spcPct val="50000"/>
              </a:spcBef>
            </a:pPr>
            <a:r>
              <a:rPr lang="es-ES" sz="2800" b="1" baseline="0"/>
              <a:t>GLUCOSA</a:t>
            </a:r>
          </a:p>
        </p:txBody>
      </p:sp>
      <p:sp>
        <p:nvSpPr>
          <p:cNvPr id="107527" name="Oval 7"/>
          <p:cNvSpPr>
            <a:spLocks noChangeArrowheads="1"/>
          </p:cNvSpPr>
          <p:nvPr/>
        </p:nvSpPr>
        <p:spPr bwMode="auto">
          <a:xfrm>
            <a:off x="395288" y="266700"/>
            <a:ext cx="4032250" cy="1800225"/>
          </a:xfrm>
          <a:prstGeom prst="ellipse">
            <a:avLst/>
          </a:prstGeom>
          <a:solidFill>
            <a:srgbClr val="66FFFF">
              <a:alpha val="17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dirty="0"/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323528" y="5156201"/>
            <a:ext cx="381635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baseline="0"/>
              <a:t>Proteínas</a:t>
            </a:r>
          </a:p>
          <a:p>
            <a:pPr algn="ctr">
              <a:spcBef>
                <a:spcPct val="50000"/>
              </a:spcBef>
            </a:pPr>
            <a:r>
              <a:rPr lang="es-ES" sz="2800" b="1" baseline="0"/>
              <a:t>AMINOACIDOS</a:t>
            </a:r>
          </a:p>
        </p:txBody>
      </p:sp>
      <p:sp>
        <p:nvSpPr>
          <p:cNvPr id="107529" name="Oval 9"/>
          <p:cNvSpPr>
            <a:spLocks noChangeArrowheads="1"/>
          </p:cNvSpPr>
          <p:nvPr/>
        </p:nvSpPr>
        <p:spPr bwMode="auto">
          <a:xfrm>
            <a:off x="395288" y="4868863"/>
            <a:ext cx="3600450" cy="1800225"/>
          </a:xfrm>
          <a:prstGeom prst="ellipse">
            <a:avLst/>
          </a:prstGeom>
          <a:solidFill>
            <a:srgbClr val="66FFFF">
              <a:alpha val="17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dirty="0"/>
          </a:p>
        </p:txBody>
      </p:sp>
      <p:grpSp>
        <p:nvGrpSpPr>
          <p:cNvPr id="107535" name="Group 15"/>
          <p:cNvGrpSpPr>
            <a:grpSpLocks/>
          </p:cNvGrpSpPr>
          <p:nvPr/>
        </p:nvGrpSpPr>
        <p:grpSpPr bwMode="auto">
          <a:xfrm>
            <a:off x="5219700" y="1412875"/>
            <a:ext cx="1223963" cy="4248150"/>
            <a:chOff x="3288" y="890"/>
            <a:chExt cx="771" cy="2676"/>
          </a:xfrm>
        </p:grpSpPr>
        <p:sp>
          <p:nvSpPr>
            <p:cNvPr id="107533" name="AutoShape 13"/>
            <p:cNvSpPr>
              <a:spLocks noChangeArrowheads="1"/>
            </p:cNvSpPr>
            <p:nvPr/>
          </p:nvSpPr>
          <p:spPr bwMode="auto">
            <a:xfrm>
              <a:off x="3288" y="890"/>
              <a:ext cx="771" cy="2676"/>
            </a:xfrm>
            <a:prstGeom prst="rightArrowCallout">
              <a:avLst>
                <a:gd name="adj1" fmla="val 86770"/>
                <a:gd name="adj2" fmla="val 86770"/>
                <a:gd name="adj3" fmla="val 16667"/>
                <a:gd name="adj4" fmla="val 6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34" name="Text Box 14"/>
            <p:cNvSpPr txBox="1">
              <a:spLocks noChangeArrowheads="1"/>
            </p:cNvSpPr>
            <p:nvPr/>
          </p:nvSpPr>
          <p:spPr bwMode="auto">
            <a:xfrm>
              <a:off x="3379" y="1026"/>
              <a:ext cx="317" cy="2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800" b="1" baseline="0" dirty="0"/>
                <a:t>OXIDACION</a:t>
              </a:r>
            </a:p>
          </p:txBody>
        </p:sp>
      </p:grpSp>
      <p:sp>
        <p:nvSpPr>
          <p:cNvPr id="107539" name="Line 19"/>
          <p:cNvSpPr>
            <a:spLocks noChangeShapeType="1"/>
          </p:cNvSpPr>
          <p:nvPr/>
        </p:nvSpPr>
        <p:spPr bwMode="auto">
          <a:xfrm>
            <a:off x="8027988" y="39338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6804025" y="981075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baseline="0"/>
          </a:p>
        </p:txBody>
      </p:sp>
      <p:sp>
        <p:nvSpPr>
          <p:cNvPr id="107544" name="Text Box 24"/>
          <p:cNvSpPr txBox="1">
            <a:spLocks noChangeArrowheads="1"/>
          </p:cNvSpPr>
          <p:nvPr/>
        </p:nvSpPr>
        <p:spPr bwMode="auto">
          <a:xfrm>
            <a:off x="6372225" y="333375"/>
            <a:ext cx="2339975" cy="15525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/>
              <a:t>Compuestos con uniones ricas en energía</a:t>
            </a:r>
          </a:p>
        </p:txBody>
      </p:sp>
      <p:sp>
        <p:nvSpPr>
          <p:cNvPr id="107545" name="Line 25"/>
          <p:cNvSpPr>
            <a:spLocks noChangeShapeType="1"/>
          </p:cNvSpPr>
          <p:nvPr/>
        </p:nvSpPr>
        <p:spPr bwMode="auto">
          <a:xfrm flipV="1">
            <a:off x="6659563" y="1916113"/>
            <a:ext cx="9366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7546" name="Line 26"/>
          <p:cNvSpPr>
            <a:spLocks noChangeShapeType="1"/>
          </p:cNvSpPr>
          <p:nvPr/>
        </p:nvSpPr>
        <p:spPr bwMode="auto">
          <a:xfrm>
            <a:off x="6732588" y="3357563"/>
            <a:ext cx="7191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07551" name="Group 31"/>
          <p:cNvGrpSpPr>
            <a:grpSpLocks/>
          </p:cNvGrpSpPr>
          <p:nvPr/>
        </p:nvGrpSpPr>
        <p:grpSpPr bwMode="auto">
          <a:xfrm>
            <a:off x="7667625" y="2781300"/>
            <a:ext cx="1476375" cy="1295400"/>
            <a:chOff x="4830" y="1752"/>
            <a:chExt cx="930" cy="816"/>
          </a:xfrm>
        </p:grpSpPr>
        <p:sp>
          <p:nvSpPr>
            <p:cNvPr id="107540" name="Text Box 20"/>
            <p:cNvSpPr txBox="1">
              <a:spLocks noChangeArrowheads="1"/>
            </p:cNvSpPr>
            <p:nvPr/>
          </p:nvSpPr>
          <p:spPr bwMode="auto">
            <a:xfrm>
              <a:off x="4898" y="1797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NADH</a:t>
              </a:r>
            </a:p>
          </p:txBody>
        </p:sp>
        <p:sp>
          <p:nvSpPr>
            <p:cNvPr id="107541" name="Text Box 21"/>
            <p:cNvSpPr txBox="1">
              <a:spLocks noChangeArrowheads="1"/>
            </p:cNvSpPr>
            <p:nvPr/>
          </p:nvSpPr>
          <p:spPr bwMode="auto">
            <a:xfrm>
              <a:off x="4898" y="2205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FADH</a:t>
              </a:r>
              <a:r>
                <a:rPr lang="es-ES" sz="2400" b="1"/>
                <a:t>2</a:t>
              </a:r>
              <a:endParaRPr lang="es-ES" sz="2400" b="1" baseline="0"/>
            </a:p>
          </p:txBody>
        </p:sp>
        <p:sp>
          <p:nvSpPr>
            <p:cNvPr id="107547" name="AutoShape 27"/>
            <p:cNvSpPr>
              <a:spLocks/>
            </p:cNvSpPr>
            <p:nvPr/>
          </p:nvSpPr>
          <p:spPr bwMode="auto">
            <a:xfrm>
              <a:off x="4830" y="1752"/>
              <a:ext cx="46" cy="816"/>
            </a:xfrm>
            <a:prstGeom prst="leftBrace">
              <a:avLst>
                <a:gd name="adj1" fmla="val 147826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7550" name="Group 30"/>
          <p:cNvGrpSpPr>
            <a:grpSpLocks/>
          </p:cNvGrpSpPr>
          <p:nvPr/>
        </p:nvGrpSpPr>
        <p:grpSpPr bwMode="auto">
          <a:xfrm>
            <a:off x="6372200" y="4505721"/>
            <a:ext cx="2478087" cy="2379663"/>
            <a:chOff x="4199" y="2478"/>
            <a:chExt cx="1561" cy="1499"/>
          </a:xfrm>
        </p:grpSpPr>
        <p:grpSp>
          <p:nvGrpSpPr>
            <p:cNvPr id="107548" name="Group 28"/>
            <p:cNvGrpSpPr>
              <a:grpSpLocks/>
            </p:cNvGrpSpPr>
            <p:nvPr/>
          </p:nvGrpSpPr>
          <p:grpSpPr bwMode="auto">
            <a:xfrm>
              <a:off x="4199" y="2568"/>
              <a:ext cx="1561" cy="1409"/>
              <a:chOff x="4199" y="2568"/>
              <a:chExt cx="1561" cy="1409"/>
            </a:xfrm>
          </p:grpSpPr>
          <p:sp>
            <p:nvSpPr>
              <p:cNvPr id="107537" name="AutoShape 17"/>
              <p:cNvSpPr>
                <a:spLocks noChangeArrowheads="1"/>
              </p:cNvSpPr>
              <p:nvPr/>
            </p:nvSpPr>
            <p:spPr bwMode="auto">
              <a:xfrm rot="1776779">
                <a:off x="4199" y="2568"/>
                <a:ext cx="1561" cy="1409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7542" name="Text Box 22"/>
              <p:cNvSpPr txBox="1">
                <a:spLocks noChangeArrowheads="1"/>
              </p:cNvSpPr>
              <p:nvPr/>
            </p:nvSpPr>
            <p:spPr bwMode="auto">
              <a:xfrm>
                <a:off x="4513" y="3067"/>
                <a:ext cx="771" cy="365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3200" b="1" baseline="0">
                    <a:solidFill>
                      <a:srgbClr val="F42B0A"/>
                    </a:solidFill>
                  </a:rPr>
                  <a:t>ATP</a:t>
                </a:r>
              </a:p>
            </p:txBody>
          </p:sp>
        </p:grpSp>
        <p:sp>
          <p:nvSpPr>
            <p:cNvPr id="107549" name="Text Box 29"/>
            <p:cNvSpPr txBox="1">
              <a:spLocks noChangeArrowheads="1"/>
            </p:cNvSpPr>
            <p:nvPr/>
          </p:nvSpPr>
          <p:spPr bwMode="auto">
            <a:xfrm>
              <a:off x="5103" y="2478"/>
              <a:ext cx="4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O</a:t>
              </a:r>
              <a:r>
                <a:rPr lang="es-ES" sz="2400" b="1"/>
                <a:t>2</a:t>
              </a:r>
              <a:endParaRPr lang="es-ES" sz="2400" b="1" baseline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7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7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7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7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7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7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7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9" grpId="0" animBg="1"/>
      <p:bldP spid="107544" grpId="0" animBg="1"/>
      <p:bldP spid="107545" grpId="0" animBg="1"/>
      <p:bldP spid="1075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F5FA28">
                  <a:gamma/>
                  <a:shade val="46275"/>
                  <a:invGamma/>
                </a:srgbClr>
              </a:gs>
              <a:gs pos="50000">
                <a:srgbClr val="F5FA28"/>
              </a:gs>
              <a:gs pos="100000">
                <a:srgbClr val="F5FA28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2400" b="1" dirty="0" smtClean="0"/>
              <a:t>POTENCIALES DE REDUCCIÓN ESTÁNDAR DE LOS TRANSPORTADORES DE LA CADENA RESPIRATORIA</a:t>
            </a:r>
            <a:endParaRPr lang="es-ES" sz="2400" b="1" dirty="0"/>
          </a:p>
        </p:txBody>
      </p:sp>
      <p:sp>
        <p:nvSpPr>
          <p:cNvPr id="53253" name="Rectangle 5" descr="Diagonal hacia arriba clara"/>
          <p:cNvSpPr>
            <a:spLocks noChangeArrowheads="1"/>
          </p:cNvSpPr>
          <p:nvPr/>
        </p:nvSpPr>
        <p:spPr bwMode="auto">
          <a:xfrm>
            <a:off x="228600" y="1768019"/>
            <a:ext cx="8610600" cy="4708981"/>
          </a:xfrm>
          <a:prstGeom prst="rect">
            <a:avLst/>
          </a:prstGeom>
          <a:pattFill prst="ltUpDiag">
            <a:fgClr>
              <a:srgbClr val="FBFDA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s-ES" b="1" baseline="0" dirty="0" smtClean="0"/>
              <a:t>Reacción </a:t>
            </a:r>
            <a:r>
              <a:rPr lang="es-ES" b="1" baseline="0" dirty="0" err="1" smtClean="0"/>
              <a:t>redox</a:t>
            </a:r>
            <a:r>
              <a:rPr lang="es-ES" b="1" baseline="0" dirty="0" smtClean="0"/>
              <a:t> (media reacción)					    </a:t>
            </a:r>
            <a:r>
              <a:rPr lang="es-ES" b="1" i="1" baseline="0" dirty="0" smtClean="0"/>
              <a:t>E´</a:t>
            </a:r>
            <a:r>
              <a:rPr lang="es-ES" b="1" dirty="0" smtClean="0"/>
              <a:t>0</a:t>
            </a:r>
            <a:r>
              <a:rPr lang="es-ES" b="1" baseline="0" dirty="0" smtClean="0"/>
              <a:t> (V)</a:t>
            </a:r>
          </a:p>
          <a:p>
            <a:endParaRPr lang="es-ES" b="1" baseline="0" dirty="0"/>
          </a:p>
          <a:p>
            <a:r>
              <a:rPr lang="es-ES" sz="2400" b="1" baseline="0" dirty="0"/>
              <a:t>     2 H</a:t>
            </a:r>
            <a:r>
              <a:rPr lang="es-ES" sz="2400" b="1" baseline="30000" dirty="0"/>
              <a:t>+</a:t>
            </a:r>
            <a:r>
              <a:rPr lang="es-ES" sz="2400" b="1" baseline="0" dirty="0"/>
              <a:t>  +  2 e</a:t>
            </a:r>
            <a:r>
              <a:rPr lang="es-ES" sz="2400" b="1" baseline="30000" dirty="0"/>
              <a:t>-</a:t>
            </a:r>
            <a:r>
              <a:rPr lang="es-ES" sz="2400" b="1" baseline="0" dirty="0"/>
              <a:t>  →  H</a:t>
            </a:r>
            <a:r>
              <a:rPr lang="es-ES" sz="2400" b="1" dirty="0"/>
              <a:t>2</a:t>
            </a:r>
            <a:r>
              <a:rPr lang="es-ES" sz="2400" b="1" baseline="0" dirty="0"/>
              <a:t>                                                   </a:t>
            </a:r>
            <a:r>
              <a:rPr lang="es-ES" sz="2400" b="1" baseline="0" dirty="0" smtClean="0"/>
              <a:t>- 0.414</a:t>
            </a:r>
            <a:endParaRPr lang="es-ES" sz="2400" b="1" baseline="0" dirty="0"/>
          </a:p>
          <a:p>
            <a:r>
              <a:rPr lang="es-ES" sz="2400" b="1" baseline="0" dirty="0"/>
              <a:t>     </a:t>
            </a:r>
            <a:r>
              <a:rPr lang="es-ES" sz="2400" b="1" baseline="0" dirty="0">
                <a:solidFill>
                  <a:schemeClr val="tx2"/>
                </a:solidFill>
              </a:rPr>
              <a:t>NAD</a:t>
            </a:r>
            <a:r>
              <a:rPr lang="es-ES" sz="2400" b="1" baseline="30000" dirty="0">
                <a:solidFill>
                  <a:schemeClr val="tx2"/>
                </a:solidFill>
              </a:rPr>
              <a:t>+</a:t>
            </a:r>
            <a:r>
              <a:rPr lang="es-ES" sz="2400" b="1" baseline="0" dirty="0">
                <a:solidFill>
                  <a:schemeClr val="tx2"/>
                </a:solidFill>
              </a:rPr>
              <a:t> + H</a:t>
            </a:r>
            <a:r>
              <a:rPr lang="es-ES" sz="2400" b="1" baseline="30000" dirty="0">
                <a:solidFill>
                  <a:schemeClr val="tx2"/>
                </a:solidFill>
              </a:rPr>
              <a:t>+</a:t>
            </a:r>
            <a:r>
              <a:rPr lang="es-ES" sz="2400" b="1" baseline="0" dirty="0">
                <a:solidFill>
                  <a:schemeClr val="tx2"/>
                </a:solidFill>
              </a:rPr>
              <a:t> + 2 e</a:t>
            </a:r>
            <a:r>
              <a:rPr lang="es-ES" sz="2400" b="1" baseline="30000" dirty="0">
                <a:solidFill>
                  <a:schemeClr val="tx2"/>
                </a:solidFill>
              </a:rPr>
              <a:t>- </a:t>
            </a:r>
            <a:r>
              <a:rPr lang="es-ES" sz="2400" b="1" baseline="0" dirty="0">
                <a:solidFill>
                  <a:schemeClr val="tx2"/>
                </a:solidFill>
              </a:rPr>
              <a:t>→ NADH                                      </a:t>
            </a:r>
            <a:r>
              <a:rPr lang="es-ES" sz="2400" b="1" baseline="0" dirty="0" smtClean="0">
                <a:solidFill>
                  <a:schemeClr val="tx2"/>
                </a:solidFill>
              </a:rPr>
              <a:t> - 0.320</a:t>
            </a:r>
            <a:endParaRPr lang="es-ES" sz="2400" b="1" baseline="0" dirty="0">
              <a:solidFill>
                <a:schemeClr val="tx2"/>
              </a:solidFill>
            </a:endParaRPr>
          </a:p>
          <a:p>
            <a:r>
              <a:rPr lang="es-AR" sz="2400" b="1" baseline="0" dirty="0"/>
              <a:t>     </a:t>
            </a:r>
            <a:r>
              <a:rPr lang="en-US" sz="2400" b="1" baseline="0" dirty="0" smtClean="0"/>
              <a:t>FMN +  </a:t>
            </a:r>
            <a:r>
              <a:rPr lang="en-US" sz="2400" b="1" baseline="0" dirty="0"/>
              <a:t>2 H</a:t>
            </a:r>
            <a:r>
              <a:rPr lang="en-US" sz="2400" b="1" baseline="30000" dirty="0"/>
              <a:t>+</a:t>
            </a:r>
            <a:r>
              <a:rPr lang="en-US" sz="2400" b="1" baseline="0" dirty="0"/>
              <a:t>  + 2 e</a:t>
            </a:r>
            <a:r>
              <a:rPr lang="en-US" sz="2400" b="1" baseline="30000" dirty="0"/>
              <a:t>- </a:t>
            </a:r>
            <a:r>
              <a:rPr lang="en-US" sz="2400" b="1" baseline="0" dirty="0"/>
              <a:t>→ </a:t>
            </a:r>
            <a:r>
              <a:rPr lang="en-US" sz="2400" b="1" baseline="0" dirty="0" smtClean="0"/>
              <a:t>FMNH</a:t>
            </a:r>
            <a:r>
              <a:rPr lang="en-US" sz="2400" b="1" dirty="0" smtClean="0"/>
              <a:t>2</a:t>
            </a:r>
            <a:r>
              <a:rPr lang="en-US" sz="2400" b="1" baseline="0" dirty="0" smtClean="0"/>
              <a:t>                                  - 0.300</a:t>
            </a:r>
            <a:endParaRPr lang="es-ES" sz="2400" b="1" baseline="0" dirty="0"/>
          </a:p>
          <a:p>
            <a:r>
              <a:rPr lang="en-US" sz="2400" b="1" baseline="0" dirty="0"/>
              <a:t>     </a:t>
            </a:r>
            <a:r>
              <a:rPr lang="es-AR" sz="2400" b="1" baseline="0" dirty="0">
                <a:solidFill>
                  <a:schemeClr val="tx2"/>
                </a:solidFill>
              </a:rPr>
              <a:t>FAD + 2 H</a:t>
            </a:r>
            <a:r>
              <a:rPr lang="es-AR" sz="2400" b="1" baseline="30000" dirty="0">
                <a:solidFill>
                  <a:schemeClr val="tx2"/>
                </a:solidFill>
              </a:rPr>
              <a:t>+</a:t>
            </a:r>
            <a:r>
              <a:rPr lang="es-AR" sz="2400" b="1" baseline="0" dirty="0">
                <a:solidFill>
                  <a:schemeClr val="tx2"/>
                </a:solidFill>
              </a:rPr>
              <a:t> + 2 e- → FADH</a:t>
            </a:r>
            <a:r>
              <a:rPr lang="es-AR" sz="2400" b="1" dirty="0">
                <a:solidFill>
                  <a:schemeClr val="tx2"/>
                </a:solidFill>
              </a:rPr>
              <a:t>2</a:t>
            </a:r>
            <a:r>
              <a:rPr lang="es-AR" sz="2400" b="1" baseline="0" dirty="0">
                <a:solidFill>
                  <a:schemeClr val="tx2"/>
                </a:solidFill>
              </a:rPr>
              <a:t>                                    </a:t>
            </a:r>
            <a:r>
              <a:rPr lang="es-AR" sz="2400" b="1" baseline="0" dirty="0" smtClean="0">
                <a:solidFill>
                  <a:schemeClr val="tx2"/>
                </a:solidFill>
              </a:rPr>
              <a:t> - 0.220</a:t>
            </a:r>
            <a:endParaRPr lang="es-ES" sz="2400" b="1" baseline="0" dirty="0">
              <a:solidFill>
                <a:schemeClr val="tx2"/>
              </a:solidFill>
            </a:endParaRPr>
          </a:p>
          <a:p>
            <a:r>
              <a:rPr lang="es-ES" sz="2400" b="1" baseline="0" dirty="0" smtClean="0"/>
              <a:t>     </a:t>
            </a:r>
            <a:r>
              <a:rPr lang="es-ES" sz="2400" b="1" baseline="0" dirty="0" err="1" smtClean="0"/>
              <a:t>Ubiquinona</a:t>
            </a:r>
            <a:r>
              <a:rPr lang="es-ES" sz="2400" b="1" baseline="0" dirty="0" smtClean="0"/>
              <a:t> </a:t>
            </a:r>
            <a:r>
              <a:rPr lang="en-US" sz="2400" b="1" baseline="0" dirty="0"/>
              <a:t>+  2 H</a:t>
            </a:r>
            <a:r>
              <a:rPr lang="en-US" sz="2400" b="1" baseline="30000" dirty="0"/>
              <a:t>+</a:t>
            </a:r>
            <a:r>
              <a:rPr lang="en-US" sz="2400" b="1" baseline="0" dirty="0"/>
              <a:t>  + 2 e</a:t>
            </a:r>
            <a:r>
              <a:rPr lang="en-US" sz="2400" b="1" baseline="30000" dirty="0"/>
              <a:t>- </a:t>
            </a:r>
            <a:r>
              <a:rPr lang="en-US" sz="2400" b="1" baseline="0" dirty="0"/>
              <a:t>→ </a:t>
            </a:r>
            <a:r>
              <a:rPr lang="en-US" sz="2400" b="1" baseline="0" dirty="0" err="1" smtClean="0"/>
              <a:t>ubiquinol</a:t>
            </a:r>
            <a:r>
              <a:rPr lang="en-US" sz="2400" b="1" baseline="0" dirty="0" smtClean="0"/>
              <a:t>		+ 0.045</a:t>
            </a:r>
            <a:endParaRPr lang="es-ES" sz="2400" b="1" baseline="0" dirty="0" smtClean="0"/>
          </a:p>
          <a:p>
            <a:r>
              <a:rPr lang="es-ES" sz="2400" b="1" baseline="0" dirty="0"/>
              <a:t> </a:t>
            </a:r>
            <a:r>
              <a:rPr lang="es-ES" sz="2400" b="1" baseline="0" dirty="0" smtClean="0"/>
              <a:t>    Citocromo </a:t>
            </a:r>
            <a:r>
              <a:rPr lang="es-ES" sz="2400" b="1" baseline="0" dirty="0"/>
              <a:t>b (Fe</a:t>
            </a:r>
            <a:r>
              <a:rPr lang="es-ES" sz="2400" b="1" baseline="30000" dirty="0"/>
              <a:t>3+</a:t>
            </a:r>
            <a:r>
              <a:rPr lang="es-ES" sz="2400" b="1" baseline="0" dirty="0"/>
              <a:t>) + e</a:t>
            </a:r>
            <a:r>
              <a:rPr lang="es-ES" sz="2400" b="1" baseline="30000" dirty="0"/>
              <a:t>-</a:t>
            </a:r>
            <a:r>
              <a:rPr lang="es-ES" sz="2400" b="1" baseline="0" dirty="0"/>
              <a:t> → citocromo b (Fe</a:t>
            </a:r>
            <a:r>
              <a:rPr lang="es-ES" sz="2400" b="1" baseline="30000" dirty="0"/>
              <a:t>2+</a:t>
            </a:r>
            <a:r>
              <a:rPr lang="es-ES" sz="2400" b="1" baseline="0" dirty="0"/>
              <a:t>)       + </a:t>
            </a:r>
            <a:r>
              <a:rPr lang="es-ES" sz="2400" b="1" baseline="0" dirty="0" smtClean="0"/>
              <a:t>0.075</a:t>
            </a:r>
            <a:endParaRPr lang="es-ES" sz="2400" b="1" baseline="0" dirty="0"/>
          </a:p>
          <a:p>
            <a:r>
              <a:rPr lang="es-ES" sz="2400" b="1" baseline="0" dirty="0"/>
              <a:t>     Citocromo c1 (Fe</a:t>
            </a:r>
            <a:r>
              <a:rPr lang="es-ES" sz="2400" b="1" baseline="30000" dirty="0"/>
              <a:t>3+</a:t>
            </a:r>
            <a:r>
              <a:rPr lang="es-ES" sz="2400" b="1" baseline="0" dirty="0"/>
              <a:t>) + e</a:t>
            </a:r>
            <a:r>
              <a:rPr lang="es-ES" sz="2400" b="1" baseline="30000" dirty="0"/>
              <a:t>-</a:t>
            </a:r>
            <a:r>
              <a:rPr lang="es-ES" sz="2400" b="1" baseline="0" dirty="0"/>
              <a:t> → citocromo c</a:t>
            </a:r>
            <a:r>
              <a:rPr lang="es-ES" sz="2400" b="1" dirty="0"/>
              <a:t>1</a:t>
            </a:r>
            <a:r>
              <a:rPr lang="es-ES" sz="2400" b="1" baseline="0" dirty="0"/>
              <a:t> (Fe</a:t>
            </a:r>
            <a:r>
              <a:rPr lang="es-ES" sz="2400" b="1" baseline="30000" dirty="0"/>
              <a:t>2+</a:t>
            </a:r>
            <a:r>
              <a:rPr lang="es-ES" sz="2400" b="1" baseline="0" dirty="0"/>
              <a:t>)    + </a:t>
            </a:r>
            <a:r>
              <a:rPr lang="es-ES" sz="2400" b="1" baseline="0" dirty="0" smtClean="0"/>
              <a:t>0.220</a:t>
            </a:r>
            <a:endParaRPr lang="es-ES" sz="2400" b="1" baseline="0" dirty="0"/>
          </a:p>
          <a:p>
            <a:r>
              <a:rPr lang="es-ES" sz="2400" b="1" baseline="0" dirty="0"/>
              <a:t>     Citocromo c (Fe</a:t>
            </a:r>
            <a:r>
              <a:rPr lang="es-ES" sz="2400" b="1" baseline="30000" dirty="0"/>
              <a:t>3+</a:t>
            </a:r>
            <a:r>
              <a:rPr lang="es-ES" sz="2400" b="1" baseline="0" dirty="0"/>
              <a:t>) + e</a:t>
            </a:r>
            <a:r>
              <a:rPr lang="es-ES" sz="2400" b="1" baseline="30000" dirty="0"/>
              <a:t>-</a:t>
            </a:r>
            <a:r>
              <a:rPr lang="es-ES" sz="2400" b="1" baseline="0" dirty="0"/>
              <a:t> → citocromo c (Fe</a:t>
            </a:r>
            <a:r>
              <a:rPr lang="es-ES" sz="2400" b="1" baseline="30000" dirty="0"/>
              <a:t>2+</a:t>
            </a:r>
            <a:r>
              <a:rPr lang="es-ES" sz="2400" b="1" baseline="0" dirty="0"/>
              <a:t>)       + </a:t>
            </a:r>
            <a:r>
              <a:rPr lang="es-ES" sz="2400" b="1" baseline="0" dirty="0" smtClean="0"/>
              <a:t>0.254</a:t>
            </a:r>
            <a:endParaRPr lang="es-ES" sz="2400" b="1" baseline="0" dirty="0"/>
          </a:p>
          <a:p>
            <a:r>
              <a:rPr lang="es-ES" sz="2400" b="1" baseline="0" dirty="0"/>
              <a:t>     Citocromo a (Fe</a:t>
            </a:r>
            <a:r>
              <a:rPr lang="es-ES" sz="2400" b="1" baseline="30000" dirty="0"/>
              <a:t>3+</a:t>
            </a:r>
            <a:r>
              <a:rPr lang="es-ES" sz="2400" b="1" baseline="0" dirty="0"/>
              <a:t>) + e- → citocromo a (Fe</a:t>
            </a:r>
            <a:r>
              <a:rPr lang="es-ES" sz="2400" b="1" baseline="30000" dirty="0"/>
              <a:t>2+</a:t>
            </a:r>
            <a:r>
              <a:rPr lang="es-ES" sz="2400" b="1" baseline="0" dirty="0"/>
              <a:t>)       + </a:t>
            </a:r>
            <a:r>
              <a:rPr lang="es-ES" sz="2400" b="1" baseline="0" dirty="0" smtClean="0"/>
              <a:t>0.290</a:t>
            </a:r>
            <a:endParaRPr lang="es-ES" sz="2400" b="1" baseline="0" dirty="0"/>
          </a:p>
          <a:p>
            <a:r>
              <a:rPr lang="es-ES" sz="2400" b="1" baseline="0" dirty="0"/>
              <a:t>     </a:t>
            </a:r>
            <a:r>
              <a:rPr lang="es-ES" sz="2400" b="1" baseline="0" dirty="0" smtClean="0"/>
              <a:t>Citocromo a</a:t>
            </a:r>
            <a:r>
              <a:rPr lang="es-ES" sz="2400" b="1" dirty="0" smtClean="0"/>
              <a:t>3</a:t>
            </a:r>
            <a:r>
              <a:rPr lang="es-ES" sz="2400" b="1" baseline="0" dirty="0" smtClean="0"/>
              <a:t>(Fe</a:t>
            </a:r>
            <a:r>
              <a:rPr lang="es-ES" sz="2400" b="1" baseline="30000" dirty="0" smtClean="0"/>
              <a:t>3+</a:t>
            </a:r>
            <a:r>
              <a:rPr lang="es-ES" sz="2400" b="1" baseline="0" dirty="0" smtClean="0"/>
              <a:t>) </a:t>
            </a:r>
            <a:r>
              <a:rPr lang="es-ES" sz="2400" b="1" baseline="0" dirty="0"/>
              <a:t>+ e- → </a:t>
            </a:r>
            <a:r>
              <a:rPr lang="es-ES" sz="2400" b="1" baseline="0" dirty="0" smtClean="0"/>
              <a:t>citocromo </a:t>
            </a:r>
            <a:r>
              <a:rPr lang="es-ES" sz="2400" b="1" baseline="0" dirty="0"/>
              <a:t>a</a:t>
            </a:r>
            <a:r>
              <a:rPr lang="es-ES" sz="2400" b="1" dirty="0"/>
              <a:t>3</a:t>
            </a:r>
            <a:r>
              <a:rPr lang="es-ES" sz="2400" b="1" baseline="0" dirty="0"/>
              <a:t>(Fe</a:t>
            </a:r>
            <a:r>
              <a:rPr lang="es-ES" sz="2400" b="1" baseline="30000" dirty="0" smtClean="0"/>
              <a:t>2+</a:t>
            </a:r>
            <a:r>
              <a:rPr lang="es-ES" sz="2400" b="1" baseline="0" dirty="0" smtClean="0"/>
              <a:t>)      </a:t>
            </a:r>
            <a:r>
              <a:rPr lang="es-ES" sz="2400" b="1" baseline="0" dirty="0"/>
              <a:t>+ </a:t>
            </a:r>
            <a:r>
              <a:rPr lang="es-ES" sz="2400" b="1" baseline="0" dirty="0" smtClean="0"/>
              <a:t>0.550</a:t>
            </a:r>
            <a:endParaRPr lang="es-ES" sz="2400" b="1" baseline="0" dirty="0"/>
          </a:p>
          <a:p>
            <a:r>
              <a:rPr lang="es-ES" sz="2400" b="1" baseline="0" dirty="0"/>
              <a:t>     </a:t>
            </a:r>
            <a:r>
              <a:rPr lang="es-ES" sz="2400" b="1" baseline="0" dirty="0">
                <a:solidFill>
                  <a:srgbClr val="F42B0A"/>
                </a:solidFill>
              </a:rPr>
              <a:t>½ O</a:t>
            </a:r>
            <a:r>
              <a:rPr lang="es-ES" sz="2400" b="1" dirty="0">
                <a:solidFill>
                  <a:srgbClr val="F42B0A"/>
                </a:solidFill>
              </a:rPr>
              <a:t>2</a:t>
            </a:r>
            <a:r>
              <a:rPr lang="es-ES" sz="2400" b="1" baseline="0" dirty="0">
                <a:solidFill>
                  <a:srgbClr val="F42B0A"/>
                </a:solidFill>
              </a:rPr>
              <a:t> + 2 H</a:t>
            </a:r>
            <a:r>
              <a:rPr lang="es-ES" sz="2400" b="1" baseline="30000" dirty="0">
                <a:solidFill>
                  <a:srgbClr val="F42B0A"/>
                </a:solidFill>
              </a:rPr>
              <a:t>+</a:t>
            </a:r>
            <a:r>
              <a:rPr lang="es-ES" sz="2400" b="1" baseline="0" dirty="0">
                <a:solidFill>
                  <a:srgbClr val="F42B0A"/>
                </a:solidFill>
              </a:rPr>
              <a:t> + 2 e</a:t>
            </a:r>
            <a:r>
              <a:rPr lang="es-ES" sz="2400" b="1" baseline="30000" dirty="0">
                <a:solidFill>
                  <a:srgbClr val="F42B0A"/>
                </a:solidFill>
              </a:rPr>
              <a:t>-</a:t>
            </a:r>
            <a:r>
              <a:rPr lang="es-ES" sz="2400" b="1" baseline="0" dirty="0">
                <a:solidFill>
                  <a:srgbClr val="F42B0A"/>
                </a:solidFill>
              </a:rPr>
              <a:t> → H</a:t>
            </a:r>
            <a:r>
              <a:rPr lang="es-ES" sz="2400" b="1" dirty="0">
                <a:solidFill>
                  <a:srgbClr val="F42B0A"/>
                </a:solidFill>
              </a:rPr>
              <a:t>2</a:t>
            </a:r>
            <a:r>
              <a:rPr lang="es-ES" sz="2400" b="1" baseline="0" dirty="0">
                <a:solidFill>
                  <a:srgbClr val="F42B0A"/>
                </a:solidFill>
              </a:rPr>
              <a:t>O                                        + </a:t>
            </a:r>
            <a:r>
              <a:rPr lang="es-ES" sz="2400" b="1" baseline="0" dirty="0" smtClean="0">
                <a:solidFill>
                  <a:srgbClr val="F42B0A"/>
                </a:solidFill>
              </a:rPr>
              <a:t>0.820</a:t>
            </a:r>
            <a:endParaRPr lang="es-ES" sz="2400" b="1" baseline="0" dirty="0">
              <a:solidFill>
                <a:srgbClr val="F42B0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5FA28">
                  <a:gamma/>
                  <a:shade val="46275"/>
                  <a:invGamma/>
                </a:srgbClr>
              </a:gs>
              <a:gs pos="50000">
                <a:srgbClr val="F5FA28"/>
              </a:gs>
              <a:gs pos="100000">
                <a:srgbClr val="F5FA28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Complejos de la Cadena de transporte electrónico-Citocromo c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395288" y="1557338"/>
            <a:ext cx="8424862" cy="4832092"/>
          </a:xfrm>
          <a:prstGeom prst="rect">
            <a:avLst/>
          </a:prstGeom>
          <a:solidFill>
            <a:srgbClr val="F8FB6D"/>
          </a:solidFill>
          <a:ln w="952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800" b="1" baseline="0" dirty="0">
                <a:solidFill>
                  <a:srgbClr val="0000FF"/>
                </a:solidFill>
              </a:rPr>
              <a:t> </a:t>
            </a:r>
            <a:r>
              <a:rPr lang="es-ES" sz="2800" b="1" u="sng" baseline="0" dirty="0"/>
              <a:t>Complejo enzimático</a:t>
            </a:r>
            <a:r>
              <a:rPr lang="es-ES" sz="2800" b="1" baseline="0" dirty="0"/>
              <a:t>            </a:t>
            </a:r>
            <a:r>
              <a:rPr lang="es-ES" sz="2800" b="1" u="sng" baseline="0" dirty="0"/>
              <a:t>Grupos </a:t>
            </a:r>
            <a:r>
              <a:rPr lang="es-ES" sz="2800" b="1" u="sng" baseline="0" dirty="0" smtClean="0"/>
              <a:t>prostéticos</a:t>
            </a:r>
            <a:endParaRPr lang="es-ES" sz="2800" b="1" u="sng" baseline="0" dirty="0"/>
          </a:p>
          <a:p>
            <a:endParaRPr lang="es-ES" sz="2800" b="1" baseline="0" dirty="0"/>
          </a:p>
          <a:p>
            <a:r>
              <a:rPr lang="es-ES" sz="2800" b="1" baseline="0" dirty="0">
                <a:solidFill>
                  <a:srgbClr val="0000FF"/>
                </a:solidFill>
              </a:rPr>
              <a:t>Complejo I (NADH deshidrogenasa) 	FMN, </a:t>
            </a:r>
            <a:r>
              <a:rPr lang="es-ES" sz="2800" b="1" baseline="0" dirty="0" err="1">
                <a:solidFill>
                  <a:srgbClr val="0000FF"/>
                </a:solidFill>
              </a:rPr>
              <a:t>FeS</a:t>
            </a:r>
            <a:endParaRPr lang="es-ES" sz="2800" b="1" baseline="0" dirty="0">
              <a:solidFill>
                <a:srgbClr val="0000FF"/>
              </a:solidFill>
            </a:endParaRPr>
          </a:p>
          <a:p>
            <a:endParaRPr lang="es-ES" sz="2800" b="1" baseline="0" dirty="0">
              <a:solidFill>
                <a:srgbClr val="0000FF"/>
              </a:solidFill>
            </a:endParaRPr>
          </a:p>
          <a:p>
            <a:r>
              <a:rPr lang="es-ES" sz="2800" b="1" baseline="0" dirty="0">
                <a:solidFill>
                  <a:srgbClr val="0000FF"/>
                </a:solidFill>
              </a:rPr>
              <a:t>Complejo II(</a:t>
            </a:r>
            <a:r>
              <a:rPr lang="es-ES" sz="2800" b="1" baseline="0" dirty="0" err="1">
                <a:solidFill>
                  <a:srgbClr val="0000FF"/>
                </a:solidFill>
              </a:rPr>
              <a:t>succinato</a:t>
            </a:r>
            <a:r>
              <a:rPr lang="es-ES" sz="2800" b="1" baseline="0" dirty="0">
                <a:solidFill>
                  <a:srgbClr val="0000FF"/>
                </a:solidFill>
              </a:rPr>
              <a:t> deshidrogenasa) </a:t>
            </a:r>
            <a:r>
              <a:rPr lang="es-ES" sz="2800" b="1" baseline="0" dirty="0" err="1" smtClean="0">
                <a:solidFill>
                  <a:srgbClr val="0000FF"/>
                </a:solidFill>
              </a:rPr>
              <a:t>FAD,FeS</a:t>
            </a:r>
            <a:endParaRPr lang="es-ES" sz="2800" b="1" baseline="0" dirty="0">
              <a:solidFill>
                <a:srgbClr val="0000FF"/>
              </a:solidFill>
            </a:endParaRPr>
          </a:p>
          <a:p>
            <a:endParaRPr lang="es-ES" sz="2800" b="1" baseline="0" dirty="0">
              <a:solidFill>
                <a:srgbClr val="0000FF"/>
              </a:solidFill>
            </a:endParaRPr>
          </a:p>
          <a:p>
            <a:r>
              <a:rPr lang="es-ES" sz="2800" b="1" baseline="0" dirty="0">
                <a:solidFill>
                  <a:srgbClr val="0000FF"/>
                </a:solidFill>
              </a:rPr>
              <a:t>Complejo III (</a:t>
            </a:r>
            <a:r>
              <a:rPr lang="es-ES" sz="2800" b="1" baseline="0" dirty="0" smtClean="0">
                <a:solidFill>
                  <a:srgbClr val="0000FF"/>
                </a:solidFill>
              </a:rPr>
              <a:t>citocromos b y c</a:t>
            </a:r>
            <a:r>
              <a:rPr lang="es-ES" sz="2800" b="1" dirty="0" smtClean="0">
                <a:solidFill>
                  <a:srgbClr val="0000FF"/>
                </a:solidFill>
              </a:rPr>
              <a:t>1</a:t>
            </a:r>
            <a:r>
              <a:rPr lang="es-ES" sz="2800" b="1" baseline="0" dirty="0">
                <a:solidFill>
                  <a:srgbClr val="0000FF"/>
                </a:solidFill>
              </a:rPr>
              <a:t>)    </a:t>
            </a:r>
            <a:r>
              <a:rPr lang="es-ES" sz="2800" b="1" baseline="0" dirty="0" smtClean="0">
                <a:solidFill>
                  <a:srgbClr val="0000FF"/>
                </a:solidFill>
              </a:rPr>
              <a:t>      </a:t>
            </a:r>
            <a:r>
              <a:rPr lang="es-ES" sz="2800" b="1" baseline="0" dirty="0" err="1">
                <a:solidFill>
                  <a:srgbClr val="0000FF"/>
                </a:solidFill>
              </a:rPr>
              <a:t>Hemo</a:t>
            </a:r>
            <a:r>
              <a:rPr lang="es-ES" sz="2800" b="1" baseline="0" dirty="0">
                <a:solidFill>
                  <a:srgbClr val="0000FF"/>
                </a:solidFill>
              </a:rPr>
              <a:t>, </a:t>
            </a:r>
            <a:r>
              <a:rPr lang="es-ES" sz="2800" b="1" baseline="0" dirty="0" err="1">
                <a:solidFill>
                  <a:srgbClr val="0000FF"/>
                </a:solidFill>
              </a:rPr>
              <a:t>FeS</a:t>
            </a:r>
            <a:endParaRPr lang="es-ES" sz="2800" b="1" baseline="0" dirty="0">
              <a:solidFill>
                <a:srgbClr val="0000FF"/>
              </a:solidFill>
            </a:endParaRPr>
          </a:p>
          <a:p>
            <a:endParaRPr lang="es-ES" sz="2800" b="1" baseline="0" dirty="0">
              <a:solidFill>
                <a:srgbClr val="0000FF"/>
              </a:solidFill>
            </a:endParaRPr>
          </a:p>
          <a:p>
            <a:r>
              <a:rPr lang="es-ES" sz="2800" b="1" baseline="0" dirty="0">
                <a:solidFill>
                  <a:srgbClr val="0000FF"/>
                </a:solidFill>
              </a:rPr>
              <a:t>Citocromo c                                          </a:t>
            </a:r>
            <a:r>
              <a:rPr lang="es-ES" sz="2800" b="1" baseline="0" dirty="0" smtClean="0">
                <a:solidFill>
                  <a:srgbClr val="0000FF"/>
                </a:solidFill>
              </a:rPr>
              <a:t> </a:t>
            </a:r>
            <a:r>
              <a:rPr lang="es-ES" sz="2800" b="1" baseline="0" dirty="0" err="1" smtClean="0">
                <a:solidFill>
                  <a:srgbClr val="0000FF"/>
                </a:solidFill>
              </a:rPr>
              <a:t>Hemo</a:t>
            </a:r>
            <a:endParaRPr lang="es-ES" sz="2800" b="1" baseline="0" dirty="0">
              <a:solidFill>
                <a:srgbClr val="0000FF"/>
              </a:solidFill>
            </a:endParaRPr>
          </a:p>
          <a:p>
            <a:endParaRPr lang="es-ES" sz="2800" b="1" baseline="0" dirty="0">
              <a:solidFill>
                <a:srgbClr val="0000FF"/>
              </a:solidFill>
            </a:endParaRPr>
          </a:p>
          <a:p>
            <a:r>
              <a:rPr lang="es-ES" sz="2800" b="1" baseline="0" dirty="0">
                <a:solidFill>
                  <a:srgbClr val="0000FF"/>
                </a:solidFill>
              </a:rPr>
              <a:t>Complejo IV (citocromo </a:t>
            </a:r>
            <a:r>
              <a:rPr lang="es-ES" sz="2800" b="1" baseline="0" dirty="0" smtClean="0">
                <a:solidFill>
                  <a:srgbClr val="0000FF"/>
                </a:solidFill>
              </a:rPr>
              <a:t>a-a</a:t>
            </a:r>
            <a:r>
              <a:rPr lang="es-ES" sz="2800" b="1" dirty="0" smtClean="0">
                <a:solidFill>
                  <a:srgbClr val="0000FF"/>
                </a:solidFill>
              </a:rPr>
              <a:t>3</a:t>
            </a:r>
            <a:r>
              <a:rPr lang="es-ES" sz="2800" b="1" baseline="0" dirty="0" smtClean="0">
                <a:solidFill>
                  <a:srgbClr val="0000FF"/>
                </a:solidFill>
              </a:rPr>
              <a:t>) 	        </a:t>
            </a:r>
            <a:r>
              <a:rPr lang="es-ES" sz="2800" b="1" baseline="0" dirty="0" err="1" smtClean="0">
                <a:solidFill>
                  <a:srgbClr val="0000FF"/>
                </a:solidFill>
              </a:rPr>
              <a:t>Hemo</a:t>
            </a:r>
            <a:r>
              <a:rPr lang="es-ES" sz="2800" b="1" baseline="0" dirty="0">
                <a:solidFill>
                  <a:srgbClr val="0000FF"/>
                </a:solidFill>
              </a:rPr>
              <a:t>, </a:t>
            </a:r>
            <a:r>
              <a:rPr lang="es-ES" sz="2800" b="1" baseline="0" dirty="0" smtClean="0">
                <a:solidFill>
                  <a:srgbClr val="0000FF"/>
                </a:solidFill>
              </a:rPr>
              <a:t>Cu</a:t>
            </a:r>
            <a:endParaRPr lang="es-ES" sz="2800" b="1" baseline="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9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57" name="Text Box 73"/>
          <p:cNvSpPr txBox="1">
            <a:spLocks noChangeArrowheads="1"/>
          </p:cNvSpPr>
          <p:nvPr/>
        </p:nvSpPr>
        <p:spPr bwMode="auto">
          <a:xfrm>
            <a:off x="3563938" y="433705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Cit.b /Centro Fe-S/ Cit c</a:t>
            </a:r>
            <a:r>
              <a:rPr lang="es-ES" b="1"/>
              <a:t>1</a:t>
            </a:r>
            <a:endParaRPr lang="es-ES" b="1" baseline="0"/>
          </a:p>
        </p:txBody>
      </p:sp>
      <p:grpSp>
        <p:nvGrpSpPr>
          <p:cNvPr id="93193" name="Group 9"/>
          <p:cNvGrpSpPr>
            <a:grpSpLocks/>
          </p:cNvGrpSpPr>
          <p:nvPr/>
        </p:nvGrpSpPr>
        <p:grpSpPr bwMode="auto">
          <a:xfrm>
            <a:off x="2627313" y="2952750"/>
            <a:ext cx="1368425" cy="863600"/>
            <a:chOff x="5841" y="2041"/>
            <a:chExt cx="1080" cy="540"/>
          </a:xfrm>
        </p:grpSpPr>
        <p:sp>
          <p:nvSpPr>
            <p:cNvPr id="93194" name="Oval 10"/>
            <p:cNvSpPr>
              <a:spLocks noChangeArrowheads="1"/>
            </p:cNvSpPr>
            <p:nvPr/>
          </p:nvSpPr>
          <p:spPr bwMode="auto">
            <a:xfrm>
              <a:off x="5841" y="2041"/>
              <a:ext cx="1080" cy="54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195" name="Text Box 11"/>
            <p:cNvSpPr txBox="1">
              <a:spLocks noChangeArrowheads="1"/>
            </p:cNvSpPr>
            <p:nvPr/>
          </p:nvSpPr>
          <p:spPr bwMode="auto">
            <a:xfrm>
              <a:off x="5841" y="2130"/>
              <a:ext cx="108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Coenzima   </a:t>
              </a:r>
            </a:p>
            <a:p>
              <a:r>
                <a:rPr lang="es-ES" b="1" baseline="0"/>
                <a:t>       Q</a:t>
              </a:r>
            </a:p>
          </p:txBody>
        </p:sp>
      </p:grpSp>
      <p:grpSp>
        <p:nvGrpSpPr>
          <p:cNvPr id="93199" name="Group 15"/>
          <p:cNvGrpSpPr>
            <a:grpSpLocks/>
          </p:cNvGrpSpPr>
          <p:nvPr/>
        </p:nvGrpSpPr>
        <p:grpSpPr bwMode="auto">
          <a:xfrm>
            <a:off x="6588124" y="4437062"/>
            <a:ext cx="2327710" cy="2146610"/>
            <a:chOff x="5295" y="6997"/>
            <a:chExt cx="2325" cy="2331"/>
          </a:xfrm>
        </p:grpSpPr>
        <p:sp>
          <p:nvSpPr>
            <p:cNvPr id="93200" name="Oval 16"/>
            <p:cNvSpPr>
              <a:spLocks noChangeArrowheads="1"/>
            </p:cNvSpPr>
            <p:nvPr/>
          </p:nvSpPr>
          <p:spPr bwMode="auto">
            <a:xfrm>
              <a:off x="5295" y="6997"/>
              <a:ext cx="1440" cy="180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201" name="Text Box 17"/>
            <p:cNvSpPr txBox="1">
              <a:spLocks noChangeArrowheads="1"/>
            </p:cNvSpPr>
            <p:nvPr/>
          </p:nvSpPr>
          <p:spPr bwMode="auto">
            <a:xfrm>
              <a:off x="5475" y="7357"/>
              <a:ext cx="90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Fe/Cu</a:t>
              </a:r>
              <a:endParaRPr lang="es-ES" baseline="0"/>
            </a:p>
          </p:txBody>
        </p:sp>
        <p:sp>
          <p:nvSpPr>
            <p:cNvPr id="93202" name="Text Box 18"/>
            <p:cNvSpPr txBox="1">
              <a:spLocks noChangeArrowheads="1"/>
            </p:cNvSpPr>
            <p:nvPr/>
          </p:nvSpPr>
          <p:spPr bwMode="auto">
            <a:xfrm>
              <a:off x="5475" y="8077"/>
              <a:ext cx="90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Fe/Cu</a:t>
              </a:r>
              <a:endParaRPr lang="es-ES" baseline="0"/>
            </a:p>
          </p:txBody>
        </p:sp>
        <p:grpSp>
          <p:nvGrpSpPr>
            <p:cNvPr id="93203" name="Group 19"/>
            <p:cNvGrpSpPr>
              <a:grpSpLocks/>
            </p:cNvGrpSpPr>
            <p:nvPr/>
          </p:nvGrpSpPr>
          <p:grpSpPr bwMode="auto">
            <a:xfrm>
              <a:off x="6841" y="8617"/>
              <a:ext cx="779" cy="711"/>
              <a:chOff x="7021" y="8437"/>
              <a:chExt cx="779" cy="711"/>
            </a:xfrm>
          </p:grpSpPr>
          <p:sp>
            <p:nvSpPr>
              <p:cNvPr id="93204" name="Oval 20"/>
              <p:cNvSpPr>
                <a:spLocks noChangeArrowheads="1"/>
              </p:cNvSpPr>
              <p:nvPr/>
            </p:nvSpPr>
            <p:spPr bwMode="auto">
              <a:xfrm>
                <a:off x="7101" y="8437"/>
                <a:ext cx="699" cy="711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5" name="Text Box 21"/>
              <p:cNvSpPr txBox="1">
                <a:spLocks noChangeArrowheads="1"/>
              </p:cNvSpPr>
              <p:nvPr/>
            </p:nvSpPr>
            <p:spPr bwMode="auto">
              <a:xfrm>
                <a:off x="7021" y="8483"/>
                <a:ext cx="779" cy="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3200" b="1" baseline="0" dirty="0"/>
                  <a:t>O</a:t>
                </a:r>
                <a:r>
                  <a:rPr lang="es-ES" sz="3200" b="1" dirty="0"/>
                  <a:t>2</a:t>
                </a:r>
                <a:endParaRPr lang="es-ES" sz="3200" baseline="0" dirty="0"/>
              </a:p>
            </p:txBody>
          </p:sp>
        </p:grpSp>
        <p:sp>
          <p:nvSpPr>
            <p:cNvPr id="93206" name="Line 22"/>
            <p:cNvSpPr>
              <a:spLocks noChangeShapeType="1"/>
            </p:cNvSpPr>
            <p:nvPr/>
          </p:nvSpPr>
          <p:spPr bwMode="auto">
            <a:xfrm>
              <a:off x="5835" y="7717"/>
              <a:ext cx="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207" name="Line 23"/>
            <p:cNvSpPr>
              <a:spLocks noChangeShapeType="1"/>
            </p:cNvSpPr>
            <p:nvPr/>
          </p:nvSpPr>
          <p:spPr bwMode="auto">
            <a:xfrm>
              <a:off x="6471" y="8356"/>
              <a:ext cx="54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208" name="Text Box 24"/>
            <p:cNvSpPr txBox="1">
              <a:spLocks noChangeArrowheads="1"/>
            </p:cNvSpPr>
            <p:nvPr/>
          </p:nvSpPr>
          <p:spPr bwMode="auto">
            <a:xfrm>
              <a:off x="6195" y="7717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IV</a:t>
              </a:r>
              <a:endParaRPr lang="es-ES" baseline="0"/>
            </a:p>
          </p:txBody>
        </p:sp>
      </p:grpSp>
      <p:grpSp>
        <p:nvGrpSpPr>
          <p:cNvPr id="93229" name="Group 45"/>
          <p:cNvGrpSpPr>
            <a:grpSpLocks/>
          </p:cNvGrpSpPr>
          <p:nvPr/>
        </p:nvGrpSpPr>
        <p:grpSpPr bwMode="auto">
          <a:xfrm>
            <a:off x="2627313" y="863600"/>
            <a:ext cx="1439862" cy="1296988"/>
            <a:chOff x="7031" y="2778"/>
            <a:chExt cx="1330" cy="1440"/>
          </a:xfrm>
        </p:grpSpPr>
        <p:sp>
          <p:nvSpPr>
            <p:cNvPr id="93230" name="Oval 46"/>
            <p:cNvSpPr>
              <a:spLocks noChangeArrowheads="1"/>
            </p:cNvSpPr>
            <p:nvPr/>
          </p:nvSpPr>
          <p:spPr bwMode="auto">
            <a:xfrm>
              <a:off x="7031" y="2778"/>
              <a:ext cx="1260" cy="144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93231" name="Group 47"/>
            <p:cNvGrpSpPr>
              <a:grpSpLocks/>
            </p:cNvGrpSpPr>
            <p:nvPr/>
          </p:nvGrpSpPr>
          <p:grpSpPr bwMode="auto">
            <a:xfrm>
              <a:off x="7201" y="2891"/>
              <a:ext cx="900" cy="540"/>
              <a:chOff x="5841" y="2041"/>
              <a:chExt cx="1080" cy="540"/>
            </a:xfrm>
          </p:grpSpPr>
          <p:sp>
            <p:nvSpPr>
              <p:cNvPr id="93232" name="Oval 48"/>
              <p:cNvSpPr>
                <a:spLocks noChangeArrowheads="1"/>
              </p:cNvSpPr>
              <p:nvPr/>
            </p:nvSpPr>
            <p:spPr bwMode="auto">
              <a:xfrm>
                <a:off x="5841" y="2041"/>
                <a:ext cx="1080" cy="540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3" name="Text Box 49"/>
              <p:cNvSpPr txBox="1">
                <a:spLocks noChangeArrowheads="1"/>
              </p:cNvSpPr>
              <p:nvPr/>
            </p:nvSpPr>
            <p:spPr bwMode="auto">
              <a:xfrm>
                <a:off x="5841" y="2130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 baseline="0"/>
                  <a:t>FAD</a:t>
                </a:r>
                <a:endParaRPr lang="es-ES" baseline="0"/>
              </a:p>
            </p:txBody>
          </p:sp>
        </p:grpSp>
        <p:grpSp>
          <p:nvGrpSpPr>
            <p:cNvPr id="93234" name="Group 50"/>
            <p:cNvGrpSpPr>
              <a:grpSpLocks/>
            </p:cNvGrpSpPr>
            <p:nvPr/>
          </p:nvGrpSpPr>
          <p:grpSpPr bwMode="auto">
            <a:xfrm>
              <a:off x="7281" y="3577"/>
              <a:ext cx="1080" cy="540"/>
              <a:chOff x="6021" y="4748"/>
              <a:chExt cx="1080" cy="540"/>
            </a:xfrm>
          </p:grpSpPr>
          <p:sp>
            <p:nvSpPr>
              <p:cNvPr id="93235" name="Oval 51"/>
              <p:cNvSpPr>
                <a:spLocks noChangeArrowheads="1"/>
              </p:cNvSpPr>
              <p:nvPr/>
            </p:nvSpPr>
            <p:spPr bwMode="auto">
              <a:xfrm>
                <a:off x="6021" y="4748"/>
                <a:ext cx="720" cy="540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6" name="Text Box 52"/>
              <p:cNvSpPr txBox="1">
                <a:spLocks noChangeArrowheads="1"/>
              </p:cNvSpPr>
              <p:nvPr/>
            </p:nvSpPr>
            <p:spPr bwMode="auto">
              <a:xfrm>
                <a:off x="6021" y="4837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 baseline="0"/>
                  <a:t>Fe-S</a:t>
                </a:r>
                <a:endParaRPr lang="es-ES" baseline="0"/>
              </a:p>
            </p:txBody>
          </p:sp>
        </p:grpSp>
        <p:sp>
          <p:nvSpPr>
            <p:cNvPr id="93237" name="Line 53"/>
            <p:cNvSpPr>
              <a:spLocks noChangeShapeType="1"/>
            </p:cNvSpPr>
            <p:nvPr/>
          </p:nvSpPr>
          <p:spPr bwMode="auto">
            <a:xfrm>
              <a:off x="7641" y="3397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238" name="Text Box 54"/>
            <p:cNvSpPr txBox="1">
              <a:spLocks noChangeArrowheads="1"/>
            </p:cNvSpPr>
            <p:nvPr/>
          </p:nvSpPr>
          <p:spPr bwMode="auto">
            <a:xfrm>
              <a:off x="7821" y="3397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II</a:t>
              </a:r>
              <a:endParaRPr lang="es-ES" baseline="0"/>
            </a:p>
          </p:txBody>
        </p:sp>
      </p:grpSp>
      <p:sp>
        <p:nvSpPr>
          <p:cNvPr id="93241" name="AutoShape 57"/>
          <p:cNvSpPr>
            <a:spLocks noChangeArrowheads="1"/>
          </p:cNvSpPr>
          <p:nvPr/>
        </p:nvSpPr>
        <p:spPr bwMode="auto">
          <a:xfrm>
            <a:off x="3924300" y="863600"/>
            <a:ext cx="288925" cy="504825"/>
          </a:xfrm>
          <a:prstGeom prst="curvedRightArrow">
            <a:avLst>
              <a:gd name="adj1" fmla="val 34945"/>
              <a:gd name="adj2" fmla="val 6989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45" name="AutoShape 61"/>
          <p:cNvSpPr>
            <a:spLocks noChangeArrowheads="1"/>
          </p:cNvSpPr>
          <p:nvPr/>
        </p:nvSpPr>
        <p:spPr bwMode="auto">
          <a:xfrm rot="5400000">
            <a:off x="3060700" y="2447925"/>
            <a:ext cx="574675" cy="288925"/>
          </a:xfrm>
          <a:prstGeom prst="rightArrow">
            <a:avLst>
              <a:gd name="adj1" fmla="val 50000"/>
              <a:gd name="adj2" fmla="val 49725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46" name="AutoShape 62"/>
          <p:cNvSpPr>
            <a:spLocks noChangeArrowheads="1"/>
          </p:cNvSpPr>
          <p:nvPr/>
        </p:nvSpPr>
        <p:spPr bwMode="auto">
          <a:xfrm rot="5400000">
            <a:off x="7131050" y="3967163"/>
            <a:ext cx="504825" cy="288925"/>
          </a:xfrm>
          <a:prstGeom prst="rightArrow">
            <a:avLst>
              <a:gd name="adj1" fmla="val 50000"/>
              <a:gd name="adj2" fmla="val 436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48" name="AutoShape 64"/>
          <p:cNvSpPr>
            <a:spLocks noChangeArrowheads="1"/>
          </p:cNvSpPr>
          <p:nvPr/>
        </p:nvSpPr>
        <p:spPr bwMode="auto">
          <a:xfrm>
            <a:off x="6516688" y="3313113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53" name="Text Box 69"/>
          <p:cNvSpPr txBox="1">
            <a:spLocks noChangeArrowheads="1"/>
          </p:cNvSpPr>
          <p:nvPr/>
        </p:nvSpPr>
        <p:spPr bwMode="auto">
          <a:xfrm>
            <a:off x="2627313" y="4797425"/>
            <a:ext cx="2016125" cy="10588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 baseline="0">
                <a:solidFill>
                  <a:srgbClr val="0000FF"/>
                </a:solidFill>
              </a:rPr>
              <a:t>Complejo III</a:t>
            </a:r>
          </a:p>
          <a:p>
            <a:pPr>
              <a:spcBef>
                <a:spcPct val="50000"/>
              </a:spcBef>
            </a:pPr>
            <a:r>
              <a:rPr lang="es-ES" sz="1400" i="1" baseline="0">
                <a:solidFill>
                  <a:srgbClr val="0000FF"/>
                </a:solidFill>
              </a:rPr>
              <a:t>CITOCROMO C –COENZIMA Q OXIDO REDUCTASA</a:t>
            </a:r>
          </a:p>
        </p:txBody>
      </p:sp>
      <p:sp>
        <p:nvSpPr>
          <p:cNvPr id="93254" name="Text Box 70"/>
          <p:cNvSpPr txBox="1">
            <a:spLocks noChangeArrowheads="1"/>
          </p:cNvSpPr>
          <p:nvPr/>
        </p:nvSpPr>
        <p:spPr bwMode="auto">
          <a:xfrm>
            <a:off x="5219700" y="5445125"/>
            <a:ext cx="1368425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 baseline="0">
                <a:solidFill>
                  <a:srgbClr val="0000FF"/>
                </a:solidFill>
              </a:rPr>
              <a:t>Complejo IV</a:t>
            </a:r>
          </a:p>
          <a:p>
            <a:pPr>
              <a:spcBef>
                <a:spcPct val="50000"/>
              </a:spcBef>
            </a:pPr>
            <a:r>
              <a:rPr lang="es-ES" sz="1400" i="1" baseline="0">
                <a:solidFill>
                  <a:srgbClr val="0000FF"/>
                </a:solidFill>
              </a:rPr>
              <a:t>CITOCROMO OXIDASA</a:t>
            </a:r>
          </a:p>
        </p:txBody>
      </p:sp>
      <p:sp>
        <p:nvSpPr>
          <p:cNvPr id="93255" name="Text Box 71"/>
          <p:cNvSpPr txBox="1">
            <a:spLocks noChangeArrowheads="1"/>
          </p:cNvSpPr>
          <p:nvPr/>
        </p:nvSpPr>
        <p:spPr bwMode="auto">
          <a:xfrm>
            <a:off x="8135938" y="4752975"/>
            <a:ext cx="10080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Cit.a</a:t>
            </a:r>
          </a:p>
          <a:p>
            <a:pPr>
              <a:spcBef>
                <a:spcPct val="50000"/>
              </a:spcBef>
            </a:pPr>
            <a:r>
              <a:rPr lang="es-ES" b="1" baseline="0"/>
              <a:t>Cit a</a:t>
            </a:r>
            <a:r>
              <a:rPr lang="es-ES" b="1"/>
              <a:t>3</a:t>
            </a:r>
            <a:endParaRPr lang="es-ES" b="1" baseline="0"/>
          </a:p>
        </p:txBody>
      </p:sp>
      <p:sp>
        <p:nvSpPr>
          <p:cNvPr id="93256" name="Text Box 72"/>
          <p:cNvSpPr txBox="1">
            <a:spLocks noChangeArrowheads="1"/>
          </p:cNvSpPr>
          <p:nvPr/>
        </p:nvSpPr>
        <p:spPr bwMode="auto">
          <a:xfrm>
            <a:off x="8172450" y="2952750"/>
            <a:ext cx="1008063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Cit.c</a:t>
            </a:r>
          </a:p>
          <a:p>
            <a:pPr>
              <a:spcBef>
                <a:spcPct val="50000"/>
              </a:spcBef>
            </a:pPr>
            <a:endParaRPr lang="es-ES" b="1" baseline="0"/>
          </a:p>
        </p:txBody>
      </p:sp>
      <p:grpSp>
        <p:nvGrpSpPr>
          <p:cNvPr id="93196" name="Group 12"/>
          <p:cNvGrpSpPr>
            <a:grpSpLocks/>
          </p:cNvGrpSpPr>
          <p:nvPr/>
        </p:nvGrpSpPr>
        <p:grpSpPr bwMode="auto">
          <a:xfrm>
            <a:off x="6877050" y="2952750"/>
            <a:ext cx="1304925" cy="790575"/>
            <a:chOff x="5301" y="6097"/>
            <a:chExt cx="1260" cy="720"/>
          </a:xfrm>
        </p:grpSpPr>
        <p:sp>
          <p:nvSpPr>
            <p:cNvPr id="93197" name="Oval 13"/>
            <p:cNvSpPr>
              <a:spLocks noChangeArrowheads="1"/>
            </p:cNvSpPr>
            <p:nvPr/>
          </p:nvSpPr>
          <p:spPr bwMode="auto">
            <a:xfrm>
              <a:off x="5301" y="6097"/>
              <a:ext cx="1260" cy="72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198" name="Text Box 14"/>
            <p:cNvSpPr txBox="1">
              <a:spLocks noChangeArrowheads="1"/>
            </p:cNvSpPr>
            <p:nvPr/>
          </p:nvSpPr>
          <p:spPr bwMode="auto">
            <a:xfrm>
              <a:off x="5661" y="6277"/>
              <a:ext cx="54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aseline="0"/>
                <a:t>Fe</a:t>
              </a:r>
            </a:p>
          </p:txBody>
        </p:sp>
      </p:grpSp>
      <p:grpSp>
        <p:nvGrpSpPr>
          <p:cNvPr id="93264" name="Group 80"/>
          <p:cNvGrpSpPr>
            <a:grpSpLocks/>
          </p:cNvGrpSpPr>
          <p:nvPr/>
        </p:nvGrpSpPr>
        <p:grpSpPr bwMode="auto">
          <a:xfrm>
            <a:off x="4391025" y="2662238"/>
            <a:ext cx="1981200" cy="1487487"/>
            <a:chOff x="2766" y="1677"/>
            <a:chExt cx="1248" cy="937"/>
          </a:xfrm>
        </p:grpSpPr>
        <p:grpSp>
          <p:nvGrpSpPr>
            <p:cNvPr id="93263" name="Group 79"/>
            <p:cNvGrpSpPr>
              <a:grpSpLocks/>
            </p:cNvGrpSpPr>
            <p:nvPr/>
          </p:nvGrpSpPr>
          <p:grpSpPr bwMode="auto">
            <a:xfrm>
              <a:off x="2766" y="1677"/>
              <a:ext cx="1248" cy="937"/>
              <a:chOff x="2789" y="1678"/>
              <a:chExt cx="1248" cy="937"/>
            </a:xfrm>
          </p:grpSpPr>
          <p:grpSp>
            <p:nvGrpSpPr>
              <p:cNvPr id="93261" name="Group 77"/>
              <p:cNvGrpSpPr>
                <a:grpSpLocks/>
              </p:cNvGrpSpPr>
              <p:nvPr/>
            </p:nvGrpSpPr>
            <p:grpSpPr bwMode="auto">
              <a:xfrm>
                <a:off x="2789" y="1678"/>
                <a:ext cx="1248" cy="937"/>
                <a:chOff x="2789" y="1706"/>
                <a:chExt cx="1248" cy="937"/>
              </a:xfrm>
            </p:grpSpPr>
            <p:sp>
              <p:nvSpPr>
                <p:cNvPr id="93210" name="Oval 26"/>
                <p:cNvSpPr>
                  <a:spLocks noChangeArrowheads="1"/>
                </p:cNvSpPr>
                <p:nvPr/>
              </p:nvSpPr>
              <p:spPr bwMode="auto">
                <a:xfrm rot="16200000">
                  <a:off x="2944" y="1551"/>
                  <a:ext cx="937" cy="1248"/>
                </a:xfrm>
                <a:prstGeom prst="ellipse">
                  <a:avLst/>
                </a:prstGeom>
                <a:solidFill>
                  <a:srgbClr val="339966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93213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186" y="2093"/>
                  <a:ext cx="783" cy="1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 baseline="0"/>
                    <a:t>Fe-S</a:t>
                  </a:r>
                  <a:endParaRPr lang="es-ES" baseline="0"/>
                </a:p>
              </p:txBody>
            </p:sp>
          </p:grpSp>
          <p:sp>
            <p:nvSpPr>
              <p:cNvPr id="93215" name="Text Box 31"/>
              <p:cNvSpPr txBox="1">
                <a:spLocks noChangeArrowheads="1"/>
              </p:cNvSpPr>
              <p:nvPr/>
            </p:nvSpPr>
            <p:spPr bwMode="auto">
              <a:xfrm>
                <a:off x="2828" y="2093"/>
                <a:ext cx="324" cy="220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aseline="0"/>
                  <a:t>Fe</a:t>
                </a:r>
              </a:p>
            </p:txBody>
          </p:sp>
          <p:sp>
            <p:nvSpPr>
              <p:cNvPr id="93212" name="Oval 28"/>
              <p:cNvSpPr>
                <a:spLocks noChangeArrowheads="1"/>
              </p:cNvSpPr>
              <p:nvPr/>
            </p:nvSpPr>
            <p:spPr bwMode="auto">
              <a:xfrm>
                <a:off x="3198" y="2069"/>
                <a:ext cx="453" cy="272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es-ES_tradnl" baseline="0"/>
                  <a:t>Fe</a:t>
                </a:r>
              </a:p>
            </p:txBody>
          </p:sp>
          <p:sp>
            <p:nvSpPr>
              <p:cNvPr id="93214" name="Text Box 30"/>
              <p:cNvSpPr txBox="1">
                <a:spLocks noChangeArrowheads="1"/>
              </p:cNvSpPr>
              <p:nvPr/>
            </p:nvSpPr>
            <p:spPr bwMode="auto">
              <a:xfrm>
                <a:off x="3714" y="2098"/>
                <a:ext cx="300" cy="243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aseline="0"/>
                  <a:t>Fe</a:t>
                </a:r>
              </a:p>
            </p:txBody>
          </p:sp>
          <p:sp>
            <p:nvSpPr>
              <p:cNvPr id="93217" name="Line 33"/>
              <p:cNvSpPr>
                <a:spLocks noChangeShapeType="1"/>
              </p:cNvSpPr>
              <p:nvPr/>
            </p:nvSpPr>
            <p:spPr bwMode="auto">
              <a:xfrm rot="16200000">
                <a:off x="3738" y="2150"/>
                <a:ext cx="0" cy="9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93218" name="Text Box 34"/>
            <p:cNvSpPr txBox="1">
              <a:spLocks noChangeArrowheads="1"/>
            </p:cNvSpPr>
            <p:nvPr/>
          </p:nvSpPr>
          <p:spPr bwMode="auto">
            <a:xfrm rot="21423413">
              <a:off x="3259" y="1774"/>
              <a:ext cx="391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III</a:t>
              </a:r>
              <a:endParaRPr lang="es-ES" baseline="0"/>
            </a:p>
          </p:txBody>
        </p:sp>
        <p:sp>
          <p:nvSpPr>
            <p:cNvPr id="93216" name="Line 32"/>
            <p:cNvSpPr>
              <a:spLocks noChangeShapeType="1"/>
            </p:cNvSpPr>
            <p:nvPr/>
          </p:nvSpPr>
          <p:spPr bwMode="auto">
            <a:xfrm rot="16200000">
              <a:off x="3204" y="2150"/>
              <a:ext cx="0" cy="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93239" name="Text Box 55"/>
          <p:cNvSpPr txBox="1">
            <a:spLocks noChangeArrowheads="1"/>
          </p:cNvSpPr>
          <p:nvPr/>
        </p:nvSpPr>
        <p:spPr bwMode="auto">
          <a:xfrm>
            <a:off x="4284663" y="549275"/>
            <a:ext cx="1512887" cy="36036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b="1" baseline="0">
                <a:solidFill>
                  <a:srgbClr val="000000"/>
                </a:solidFill>
              </a:rPr>
              <a:t>Fumarato</a:t>
            </a:r>
            <a:endParaRPr lang="es-ES" baseline="0"/>
          </a:p>
        </p:txBody>
      </p:sp>
      <p:sp>
        <p:nvSpPr>
          <p:cNvPr id="93240" name="Text Box 56"/>
          <p:cNvSpPr txBox="1">
            <a:spLocks noChangeArrowheads="1"/>
          </p:cNvSpPr>
          <p:nvPr/>
        </p:nvSpPr>
        <p:spPr bwMode="auto">
          <a:xfrm>
            <a:off x="4356100" y="1196975"/>
            <a:ext cx="14398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b="1" baseline="0">
                <a:solidFill>
                  <a:srgbClr val="000000"/>
                </a:solidFill>
              </a:rPr>
              <a:t>Succinato</a:t>
            </a:r>
            <a:endParaRPr lang="es-ES" b="1" baseline="0"/>
          </a:p>
        </p:txBody>
      </p:sp>
      <p:sp>
        <p:nvSpPr>
          <p:cNvPr id="93244" name="AutoShape 60"/>
          <p:cNvSpPr>
            <a:spLocks noChangeArrowheads="1"/>
          </p:cNvSpPr>
          <p:nvPr/>
        </p:nvSpPr>
        <p:spPr bwMode="auto">
          <a:xfrm>
            <a:off x="2195513" y="3284538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47" name="AutoShape 63"/>
          <p:cNvSpPr>
            <a:spLocks noChangeArrowheads="1"/>
          </p:cNvSpPr>
          <p:nvPr/>
        </p:nvSpPr>
        <p:spPr bwMode="auto">
          <a:xfrm>
            <a:off x="4067175" y="3284538"/>
            <a:ext cx="360363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52" name="Text Box 68"/>
          <p:cNvSpPr txBox="1">
            <a:spLocks noChangeArrowheads="1"/>
          </p:cNvSpPr>
          <p:nvPr/>
        </p:nvSpPr>
        <p:spPr bwMode="auto">
          <a:xfrm>
            <a:off x="6084888" y="549275"/>
            <a:ext cx="194310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 baseline="0">
                <a:solidFill>
                  <a:srgbClr val="0000FF"/>
                </a:solidFill>
              </a:rPr>
              <a:t>Complejo II</a:t>
            </a:r>
          </a:p>
          <a:p>
            <a:pPr>
              <a:spcBef>
                <a:spcPct val="50000"/>
              </a:spcBef>
            </a:pPr>
            <a:r>
              <a:rPr lang="es-ES" sz="1400" i="1" baseline="0">
                <a:solidFill>
                  <a:srgbClr val="0000FF"/>
                </a:solidFill>
              </a:rPr>
              <a:t>SUCCINATO DESHIDROGENASA</a:t>
            </a:r>
          </a:p>
        </p:txBody>
      </p:sp>
      <p:grpSp>
        <p:nvGrpSpPr>
          <p:cNvPr id="93265" name="Group 81"/>
          <p:cNvGrpSpPr>
            <a:grpSpLocks/>
          </p:cNvGrpSpPr>
          <p:nvPr/>
        </p:nvGrpSpPr>
        <p:grpSpPr bwMode="auto">
          <a:xfrm>
            <a:off x="0" y="1196975"/>
            <a:ext cx="2303463" cy="2663825"/>
            <a:chOff x="23" y="771"/>
            <a:chExt cx="1451" cy="1678"/>
          </a:xfrm>
        </p:grpSpPr>
        <p:grpSp>
          <p:nvGrpSpPr>
            <p:cNvPr id="93190" name="Group 6"/>
            <p:cNvGrpSpPr>
              <a:grpSpLocks/>
            </p:cNvGrpSpPr>
            <p:nvPr/>
          </p:nvGrpSpPr>
          <p:grpSpPr bwMode="auto">
            <a:xfrm>
              <a:off x="385" y="771"/>
              <a:ext cx="590" cy="408"/>
              <a:chOff x="5841" y="2041"/>
              <a:chExt cx="1080" cy="540"/>
            </a:xfrm>
          </p:grpSpPr>
          <p:sp>
            <p:nvSpPr>
              <p:cNvPr id="93191" name="Oval 7"/>
              <p:cNvSpPr>
                <a:spLocks noChangeArrowheads="1"/>
              </p:cNvSpPr>
              <p:nvPr/>
            </p:nvSpPr>
            <p:spPr bwMode="auto">
              <a:xfrm>
                <a:off x="5841" y="2041"/>
                <a:ext cx="1080" cy="540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192" name="Text Box 8"/>
              <p:cNvSpPr txBox="1">
                <a:spLocks noChangeArrowheads="1"/>
              </p:cNvSpPr>
              <p:nvPr/>
            </p:nvSpPr>
            <p:spPr bwMode="auto">
              <a:xfrm>
                <a:off x="5841" y="2130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 baseline="0"/>
                  <a:t>NADH</a:t>
                </a:r>
                <a:endParaRPr lang="es-ES" baseline="0"/>
              </a:p>
            </p:txBody>
          </p:sp>
        </p:grpSp>
        <p:grpSp>
          <p:nvGrpSpPr>
            <p:cNvPr id="93219" name="Group 35"/>
            <p:cNvGrpSpPr>
              <a:grpSpLocks/>
            </p:cNvGrpSpPr>
            <p:nvPr/>
          </p:nvGrpSpPr>
          <p:grpSpPr bwMode="auto">
            <a:xfrm>
              <a:off x="612" y="1270"/>
              <a:ext cx="862" cy="1179"/>
              <a:chOff x="4990" y="2137"/>
              <a:chExt cx="1391" cy="1620"/>
            </a:xfrm>
          </p:grpSpPr>
          <p:sp>
            <p:nvSpPr>
              <p:cNvPr id="93220" name="Oval 36"/>
              <p:cNvSpPr>
                <a:spLocks noChangeArrowheads="1"/>
              </p:cNvSpPr>
              <p:nvPr/>
            </p:nvSpPr>
            <p:spPr bwMode="auto">
              <a:xfrm>
                <a:off x="4990" y="2137"/>
                <a:ext cx="1260" cy="1620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93221" name="Group 37"/>
              <p:cNvGrpSpPr>
                <a:grpSpLocks/>
              </p:cNvGrpSpPr>
              <p:nvPr/>
            </p:nvGrpSpPr>
            <p:grpSpPr bwMode="auto">
              <a:xfrm>
                <a:off x="5160" y="2317"/>
                <a:ext cx="900" cy="540"/>
                <a:chOff x="5841" y="2041"/>
                <a:chExt cx="1080" cy="540"/>
              </a:xfrm>
            </p:grpSpPr>
            <p:sp>
              <p:nvSpPr>
                <p:cNvPr id="93222" name="Oval 38"/>
                <p:cNvSpPr>
                  <a:spLocks noChangeArrowheads="1"/>
                </p:cNvSpPr>
                <p:nvPr/>
              </p:nvSpPr>
              <p:spPr bwMode="auto">
                <a:xfrm>
                  <a:off x="5841" y="2041"/>
                  <a:ext cx="1080" cy="540"/>
                </a:xfrm>
                <a:prstGeom prst="ellipse">
                  <a:avLst/>
                </a:prstGeom>
                <a:solidFill>
                  <a:srgbClr val="FF99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93223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5841" y="2130"/>
                  <a:ext cx="1080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 baseline="0"/>
                    <a:t>FMN</a:t>
                  </a:r>
                </a:p>
              </p:txBody>
            </p:sp>
          </p:grpSp>
          <p:grpSp>
            <p:nvGrpSpPr>
              <p:cNvPr id="93224" name="Group 40"/>
              <p:cNvGrpSpPr>
                <a:grpSpLocks/>
              </p:cNvGrpSpPr>
              <p:nvPr/>
            </p:nvGrpSpPr>
            <p:grpSpPr bwMode="auto">
              <a:xfrm>
                <a:off x="5301" y="3037"/>
                <a:ext cx="1080" cy="540"/>
                <a:chOff x="6021" y="4748"/>
                <a:chExt cx="1080" cy="540"/>
              </a:xfrm>
            </p:grpSpPr>
            <p:sp>
              <p:nvSpPr>
                <p:cNvPr id="93225" name="Oval 41"/>
                <p:cNvSpPr>
                  <a:spLocks noChangeArrowheads="1"/>
                </p:cNvSpPr>
                <p:nvPr/>
              </p:nvSpPr>
              <p:spPr bwMode="auto">
                <a:xfrm>
                  <a:off x="6021" y="4748"/>
                  <a:ext cx="720" cy="540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93226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6021" y="4837"/>
                  <a:ext cx="1080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 baseline="0"/>
                    <a:t>Fe-S</a:t>
                  </a:r>
                </a:p>
              </p:txBody>
            </p:sp>
          </p:grpSp>
          <p:sp>
            <p:nvSpPr>
              <p:cNvPr id="93227" name="Line 43"/>
              <p:cNvSpPr>
                <a:spLocks noChangeShapeType="1"/>
              </p:cNvSpPr>
              <p:nvPr/>
            </p:nvSpPr>
            <p:spPr bwMode="auto">
              <a:xfrm>
                <a:off x="5661" y="2857"/>
                <a:ext cx="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8" name="Text Box 44"/>
              <p:cNvSpPr txBox="1">
                <a:spLocks noChangeArrowheads="1"/>
              </p:cNvSpPr>
              <p:nvPr/>
            </p:nvSpPr>
            <p:spPr bwMode="auto">
              <a:xfrm>
                <a:off x="5841" y="2857"/>
                <a:ext cx="3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 baseline="0"/>
                  <a:t>I</a:t>
                </a:r>
              </a:p>
            </p:txBody>
          </p:sp>
        </p:grpSp>
        <p:sp>
          <p:nvSpPr>
            <p:cNvPr id="93250" name="AutoShape 66"/>
            <p:cNvSpPr>
              <a:spLocks noChangeArrowheads="1"/>
            </p:cNvSpPr>
            <p:nvPr/>
          </p:nvSpPr>
          <p:spPr bwMode="auto">
            <a:xfrm rot="973640">
              <a:off x="612" y="1179"/>
              <a:ext cx="136" cy="318"/>
            </a:xfrm>
            <a:prstGeom prst="curvedLeftArrow">
              <a:avLst>
                <a:gd name="adj1" fmla="val 46765"/>
                <a:gd name="adj2" fmla="val 93529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249" name="Text Box 65"/>
            <p:cNvSpPr txBox="1">
              <a:spLocks noChangeArrowheads="1"/>
            </p:cNvSpPr>
            <p:nvPr/>
          </p:nvSpPr>
          <p:spPr bwMode="auto">
            <a:xfrm>
              <a:off x="23" y="1344"/>
              <a:ext cx="544" cy="237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/>
                <a:t>NAD</a:t>
              </a:r>
              <a:r>
                <a:rPr lang="es-ES" b="1" baseline="30000"/>
                <a:t>+</a:t>
              </a:r>
              <a:endParaRPr lang="es-ES" b="1" baseline="0"/>
            </a:p>
          </p:txBody>
        </p:sp>
        <p:sp>
          <p:nvSpPr>
            <p:cNvPr id="93259" name="Freeform 75"/>
            <p:cNvSpPr>
              <a:spLocks/>
            </p:cNvSpPr>
            <p:nvPr/>
          </p:nvSpPr>
          <p:spPr bwMode="auto">
            <a:xfrm>
              <a:off x="839" y="1162"/>
              <a:ext cx="91" cy="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" y="91"/>
                </a:cxn>
              </a:cxnLst>
              <a:rect l="0" t="0" r="r" b="b"/>
              <a:pathLst>
                <a:path w="91" h="91">
                  <a:moveTo>
                    <a:pt x="0" y="0"/>
                  </a:moveTo>
                  <a:cubicBezTo>
                    <a:pt x="38" y="38"/>
                    <a:pt x="76" y="76"/>
                    <a:pt x="91" y="91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93266" name="Text Box 82"/>
          <p:cNvSpPr txBox="1">
            <a:spLocks noChangeArrowheads="1"/>
          </p:cNvSpPr>
          <p:nvPr/>
        </p:nvSpPr>
        <p:spPr bwMode="auto">
          <a:xfrm>
            <a:off x="323850" y="3978275"/>
            <a:ext cx="183515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u="sng" baseline="0">
                <a:solidFill>
                  <a:srgbClr val="0000FF"/>
                </a:solidFill>
              </a:rPr>
              <a:t>Complejo I</a:t>
            </a:r>
          </a:p>
          <a:p>
            <a:pPr>
              <a:spcBef>
                <a:spcPct val="50000"/>
              </a:spcBef>
            </a:pPr>
            <a:r>
              <a:rPr lang="es-ES" sz="1400" i="1" baseline="0">
                <a:solidFill>
                  <a:srgbClr val="0000FF"/>
                </a:solidFill>
              </a:rPr>
              <a:t>NAD UBIQUINONA REDUCTASA</a:t>
            </a:r>
          </a:p>
        </p:txBody>
      </p:sp>
      <p:sp>
        <p:nvSpPr>
          <p:cNvPr id="93293" name="Oval 109"/>
          <p:cNvSpPr>
            <a:spLocks noChangeArrowheads="1"/>
          </p:cNvSpPr>
          <p:nvPr/>
        </p:nvSpPr>
        <p:spPr bwMode="auto">
          <a:xfrm>
            <a:off x="1447800" y="1524000"/>
            <a:ext cx="479135" cy="431800"/>
          </a:xfrm>
          <a:prstGeom prst="ellipse">
            <a:avLst/>
          </a:prstGeom>
          <a:solidFill>
            <a:srgbClr val="FC1C04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 baseline="0"/>
              <a:t>e</a:t>
            </a:r>
            <a:r>
              <a:rPr lang="es-AR" baseline="30000"/>
              <a:t>-</a:t>
            </a:r>
            <a:endParaRPr lang="es-ES" baseline="0"/>
          </a:p>
        </p:txBody>
      </p:sp>
      <p:sp>
        <p:nvSpPr>
          <p:cNvPr id="93294" name="Oval 110"/>
          <p:cNvSpPr>
            <a:spLocks noChangeArrowheads="1"/>
          </p:cNvSpPr>
          <p:nvPr/>
        </p:nvSpPr>
        <p:spPr bwMode="auto">
          <a:xfrm>
            <a:off x="7019925" y="6308725"/>
            <a:ext cx="865188" cy="549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 sz="2400" b="1" baseline="0"/>
              <a:t>H</a:t>
            </a:r>
            <a:r>
              <a:rPr lang="es-AR" sz="2400" b="1"/>
              <a:t>2</a:t>
            </a:r>
            <a:r>
              <a:rPr lang="es-AR" sz="2400" b="1" baseline="0"/>
              <a:t>O</a:t>
            </a:r>
            <a:endParaRPr lang="es-ES" sz="2400" b="1" baseline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3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3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3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93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3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3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93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9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93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9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9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93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39 0.08704 -0.00278 0.17408 0.01042 0.21667 C 0.02361 0.25926 0.03819 0.24769 0.07917 0.25556 C 0.12014 0.26343 0.20104 0.26111 0.25625 0.26389 C 0.31146 0.26667 0.36319 0.27083 0.41042 0.27222 C 0.45764 0.27361 0.51076 0.27269 0.53958 0.27222 C 0.5684 0.27176 0.5691 0.27083 0.58333 0.26945 C 0.59757 0.26806 0.61319 0.26482 0.625 0.26389 C 0.63681 0.26296 0.64931 0.25833 0.65417 0.26389 C 0.65903 0.26945 0.65417 0.28148 0.65417 0.29722 C 0.65417 0.31296 0.65486 0.33333 0.65417 0.35833 C 0.65347 0.38333 0.65104 0.42083 0.65 0.44722 C 0.64896 0.47361 0.64861 0.49537 0.64792 0.51667 C 0.64722 0.53796 0.64097 0.56065 0.64583 0.575 C 0.65069 0.58935 0.65729 0.58704 0.67708 0.60278 C 0.69688 0.61852 0.75069 0.65833 0.76458 0.66945 " pathEditMode="relative" ptsTypes="aaaaaaaaaaaaaaaA">
                                      <p:cBhvr>
                                        <p:cTn id="88" dur="5000" fill="hold"/>
                                        <p:tgtEl>
                                          <p:spTgt spid="93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3" dur="2000"/>
                                        <p:tgtEl>
                                          <p:spTgt spid="93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57" grpId="0"/>
      <p:bldP spid="93241" grpId="0" animBg="1"/>
      <p:bldP spid="93245" grpId="0" animBg="1"/>
      <p:bldP spid="93246" grpId="0" animBg="1"/>
      <p:bldP spid="93248" grpId="0" animBg="1"/>
      <p:bldP spid="93253" grpId="0" animBg="1"/>
      <p:bldP spid="93254" grpId="0" animBg="1"/>
      <p:bldP spid="93255" grpId="0"/>
      <p:bldP spid="93256" grpId="0"/>
      <p:bldP spid="93239" grpId="0" animBg="1"/>
      <p:bldP spid="93240" grpId="0" animBg="1"/>
      <p:bldP spid="93244" grpId="0" animBg="1"/>
      <p:bldP spid="93247" grpId="0" animBg="1"/>
      <p:bldP spid="93252" grpId="0" animBg="1"/>
      <p:bldP spid="93293" grpId="0" animBg="1"/>
      <p:bldP spid="93293" grpId="1" animBg="1"/>
      <p:bldP spid="9329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4 CK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3132138" y="3309174"/>
            <a:ext cx="3095625" cy="42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sz="3200" b="1" i="1" dirty="0">
                <a:solidFill>
                  <a:schemeClr val="accent2"/>
                </a:solidFill>
              </a:rPr>
              <a:t>Ciclo de </a:t>
            </a:r>
            <a:r>
              <a:rPr lang="es-ES" sz="3200" b="1" i="1" dirty="0" smtClean="0">
                <a:solidFill>
                  <a:schemeClr val="accent2"/>
                </a:solidFill>
              </a:rPr>
              <a:t>Krebs</a:t>
            </a:r>
            <a:endParaRPr lang="es-ES" sz="3200" b="1" i="1" dirty="0">
              <a:solidFill>
                <a:schemeClr val="accent2"/>
              </a:solidFill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3276600" y="1095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1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3563938" y="4699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2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851275" y="9747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2</a:t>
            </a:r>
          </a:p>
        </p:txBody>
      </p:sp>
      <p:sp>
        <p:nvSpPr>
          <p:cNvPr id="4119" name="Rectangle 8"/>
          <p:cNvSpPr>
            <a:spLocks noChangeArrowheads="1"/>
          </p:cNvSpPr>
          <p:nvPr/>
        </p:nvSpPr>
        <p:spPr bwMode="auto">
          <a:xfrm>
            <a:off x="112713" y="6375400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buFontTx/>
              <a:buChar char="•"/>
              <a:defRPr/>
            </a:pPr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Hans Krebs,1937.</a:t>
            </a:r>
          </a:p>
        </p:txBody>
      </p:sp>
      <p:sp>
        <p:nvSpPr>
          <p:cNvPr id="2" name="1 Rectángulo redondeado"/>
          <p:cNvSpPr/>
          <p:nvPr/>
        </p:nvSpPr>
        <p:spPr bwMode="auto">
          <a:xfrm>
            <a:off x="6858000" y="4114800"/>
            <a:ext cx="563562" cy="457200"/>
          </a:xfrm>
          <a:prstGeom prst="round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15 Rectángulo redondeado"/>
          <p:cNvSpPr/>
          <p:nvPr/>
        </p:nvSpPr>
        <p:spPr bwMode="auto">
          <a:xfrm>
            <a:off x="5562600" y="6096000"/>
            <a:ext cx="563562" cy="457200"/>
          </a:xfrm>
          <a:prstGeom prst="round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17 Rectángulo redondeado"/>
          <p:cNvSpPr/>
          <p:nvPr/>
        </p:nvSpPr>
        <p:spPr bwMode="auto">
          <a:xfrm>
            <a:off x="2255838" y="1676400"/>
            <a:ext cx="540000" cy="432000"/>
          </a:xfrm>
          <a:prstGeom prst="round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38200" y="11150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57200" y="39344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7010400" y="601980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696200" y="40106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1752600" y="12616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5" name="24 CuadroTexto"/>
          <p:cNvSpPr txBox="1"/>
          <p:nvPr/>
        </p:nvSpPr>
        <p:spPr>
          <a:xfrm>
            <a:off x="1371600" y="39286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6" name="25 CuadroTexto"/>
          <p:cNvSpPr txBox="1"/>
          <p:nvPr/>
        </p:nvSpPr>
        <p:spPr>
          <a:xfrm>
            <a:off x="6410324" y="59860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7" name="26 CuadroTexto"/>
          <p:cNvSpPr txBox="1"/>
          <p:nvPr/>
        </p:nvSpPr>
        <p:spPr>
          <a:xfrm>
            <a:off x="7477124" y="40048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112713" y="0"/>
            <a:ext cx="8726487" cy="561975"/>
          </a:xfrm>
          <a:prstGeom prst="rect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" sz="2400" b="1" kern="0" baseline="0" dirty="0" smtClean="0"/>
              <a:t>Reacciones que proveen de NADH a la cadena respiratoria</a:t>
            </a:r>
            <a:endParaRPr lang="es-ES" sz="2400" b="1" kern="0" baseline="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6629400" y="533400"/>
            <a:ext cx="2133600" cy="97662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s-ES" sz="20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4953000" y="4114800"/>
            <a:ext cx="1555233" cy="523220"/>
          </a:xfrm>
          <a:prstGeom prst="rect">
            <a:avLst/>
          </a:prstGeom>
          <a:solidFill>
            <a:srgbClr val="CCFF9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ES" sz="1400" b="1" i="1" baseline="0" dirty="0" err="1" smtClean="0">
                <a:solidFill>
                  <a:srgbClr val="FF0000"/>
                </a:solidFill>
              </a:rPr>
              <a:t>Isocitrato</a:t>
            </a:r>
            <a:endParaRPr lang="es-ES" sz="1400" b="1" i="1" baseline="0" dirty="0" smtClean="0">
              <a:solidFill>
                <a:srgbClr val="FF0000"/>
              </a:solidFill>
            </a:endParaRPr>
          </a:p>
          <a:p>
            <a:pPr algn="ctr"/>
            <a:r>
              <a:rPr lang="es-ES" sz="1400" b="1" i="1" baseline="0" dirty="0" smtClean="0">
                <a:solidFill>
                  <a:srgbClr val="FF0000"/>
                </a:solidFill>
              </a:rPr>
              <a:t>deshidrogenasa</a:t>
            </a:r>
            <a:endParaRPr lang="es-ES" sz="1400" b="1" i="1" baseline="0" dirty="0">
              <a:solidFill>
                <a:srgbClr val="FF0000"/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4083567" y="4963180"/>
            <a:ext cx="1555233" cy="523220"/>
          </a:xfrm>
          <a:prstGeom prst="rect">
            <a:avLst/>
          </a:prstGeom>
          <a:solidFill>
            <a:srgbClr val="CCFF99"/>
          </a:solidFill>
        </p:spPr>
        <p:txBody>
          <a:bodyPr wrap="none" rtlCol="0">
            <a:spAutoFit/>
          </a:bodyPr>
          <a:lstStyle/>
          <a:p>
            <a:pPr algn="ctr"/>
            <a:r>
              <a:rPr lang="el-GR" sz="1400" b="1" i="1" baseline="0" dirty="0" smtClean="0">
                <a:solidFill>
                  <a:srgbClr val="FF0000"/>
                </a:solidFill>
              </a:rPr>
              <a:t>α</a:t>
            </a:r>
            <a:r>
              <a:rPr lang="es-ES" sz="1400" b="1" i="1" baseline="0" dirty="0" smtClean="0">
                <a:solidFill>
                  <a:srgbClr val="FF0000"/>
                </a:solidFill>
              </a:rPr>
              <a:t>-</a:t>
            </a:r>
            <a:r>
              <a:rPr lang="es-ES" sz="1400" b="1" i="1" baseline="0" dirty="0" err="1" smtClean="0">
                <a:solidFill>
                  <a:srgbClr val="FF0000"/>
                </a:solidFill>
              </a:rPr>
              <a:t>cetoglutarato</a:t>
            </a:r>
            <a:endParaRPr lang="es-ES" sz="1400" b="1" i="1" baseline="0" dirty="0" smtClean="0">
              <a:solidFill>
                <a:srgbClr val="FF0000"/>
              </a:solidFill>
            </a:endParaRPr>
          </a:p>
          <a:p>
            <a:pPr algn="ctr"/>
            <a:r>
              <a:rPr lang="es-ES" sz="1400" b="1" i="1" baseline="0" dirty="0" smtClean="0">
                <a:solidFill>
                  <a:srgbClr val="FF0000"/>
                </a:solidFill>
              </a:rPr>
              <a:t>deshidrogenasa</a:t>
            </a:r>
            <a:endParaRPr lang="es-ES" sz="1400" b="1" i="1" baseline="0" dirty="0">
              <a:solidFill>
                <a:srgbClr val="FF0000"/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3048000" y="2209800"/>
            <a:ext cx="1555233" cy="523220"/>
          </a:xfrm>
          <a:prstGeom prst="rect">
            <a:avLst/>
          </a:prstGeom>
          <a:solidFill>
            <a:srgbClr val="CCFF9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ES" sz="1400" b="1" i="1" baseline="0" dirty="0" smtClean="0">
                <a:solidFill>
                  <a:srgbClr val="FF0000"/>
                </a:solidFill>
              </a:rPr>
              <a:t>malato</a:t>
            </a:r>
          </a:p>
          <a:p>
            <a:pPr algn="ctr"/>
            <a:r>
              <a:rPr lang="es-ES" sz="1400" b="1" i="1" baseline="0" dirty="0" smtClean="0">
                <a:solidFill>
                  <a:srgbClr val="FF0000"/>
                </a:solidFill>
              </a:rPr>
              <a:t>deshidrogenasa</a:t>
            </a:r>
            <a:endParaRPr lang="es-ES" sz="1400" b="1" i="1" baseline="0" dirty="0">
              <a:solidFill>
                <a:srgbClr val="FF0000"/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2635767" y="762000"/>
            <a:ext cx="1555233" cy="523220"/>
          </a:xfrm>
          <a:prstGeom prst="rect">
            <a:avLst/>
          </a:prstGeom>
          <a:solidFill>
            <a:srgbClr val="CCFF9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ES" sz="1400" b="1" i="1" baseline="0" dirty="0" err="1" smtClean="0">
                <a:solidFill>
                  <a:srgbClr val="FF0000"/>
                </a:solidFill>
              </a:rPr>
              <a:t>piruvato</a:t>
            </a:r>
            <a:endParaRPr lang="es-ES" sz="1400" b="1" i="1" baseline="0" dirty="0" smtClean="0">
              <a:solidFill>
                <a:srgbClr val="FF0000"/>
              </a:solidFill>
            </a:endParaRPr>
          </a:p>
          <a:p>
            <a:pPr algn="ctr"/>
            <a:r>
              <a:rPr lang="es-ES" sz="1400" b="1" i="1" baseline="0" dirty="0" smtClean="0">
                <a:solidFill>
                  <a:srgbClr val="FF0000"/>
                </a:solidFill>
              </a:rPr>
              <a:t>deshidrogenasa</a:t>
            </a:r>
            <a:endParaRPr lang="es-ES" sz="1400" b="1" i="1" baseline="0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343400" y="685800"/>
            <a:ext cx="1141659" cy="307777"/>
          </a:xfrm>
          <a:prstGeom prst="rect">
            <a:avLst/>
          </a:prstGeom>
          <a:solidFill>
            <a:srgbClr val="CCFF99"/>
          </a:solidFill>
          <a:ln w="381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s-ES" sz="1400" b="1" baseline="0" dirty="0" smtClean="0"/>
              <a:t>NADH + H</a:t>
            </a:r>
            <a:r>
              <a:rPr lang="es-ES" sz="1400" b="1" baseline="30000" dirty="0" smtClean="0"/>
              <a:t>+</a:t>
            </a:r>
            <a:endParaRPr lang="es-ES" sz="1400" b="1" baseline="30000" dirty="0"/>
          </a:p>
        </p:txBody>
      </p:sp>
    </p:spTree>
    <p:extLst>
      <p:ext uri="{BB962C8B-B14F-4D97-AF65-F5344CB8AC3E}">
        <p14:creationId xmlns="" xmlns:p14="http://schemas.microsoft.com/office/powerpoint/2010/main" val="351989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 animBg="1"/>
      <p:bldP spid="32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REACCIONES DEL COMPLEJO I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323850" y="2133600"/>
            <a:ext cx="8675688" cy="1511300"/>
          </a:xfrm>
          <a:prstGeom prst="rect">
            <a:avLst/>
          </a:prstGeom>
          <a:solidFill>
            <a:srgbClr val="F8FB6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800" b="1" baseline="0"/>
              <a:t>NADH  +  H</a:t>
            </a:r>
            <a:r>
              <a:rPr lang="es-ES" sz="2800" b="1" baseline="30000"/>
              <a:t>+              </a:t>
            </a:r>
            <a:r>
              <a:rPr lang="es-ES" sz="2800" b="1" baseline="0"/>
              <a:t>NAD</a:t>
            </a:r>
            <a:r>
              <a:rPr lang="es-ES" sz="2800" b="1" baseline="30000"/>
              <a:t>+</a:t>
            </a:r>
            <a:r>
              <a:rPr lang="es-ES" sz="2800" b="1" baseline="0"/>
              <a:t>  +  2 e</a:t>
            </a:r>
            <a:r>
              <a:rPr lang="es-ES" sz="2800" b="1" baseline="30000"/>
              <a:t>-</a:t>
            </a:r>
            <a:r>
              <a:rPr lang="es-ES" sz="2800" b="1" baseline="0"/>
              <a:t>  +  H</a:t>
            </a:r>
            <a:r>
              <a:rPr lang="es-ES" sz="2800" b="1" baseline="30000"/>
              <a:t>+</a:t>
            </a:r>
            <a:r>
              <a:rPr lang="es-ES" sz="2800" b="1" baseline="0"/>
              <a:t> (E</a:t>
            </a:r>
            <a:r>
              <a:rPr lang="es-ES" sz="2800" b="1"/>
              <a:t>o</a:t>
            </a:r>
            <a:r>
              <a:rPr lang="es-ES" sz="2800" b="1" baseline="0"/>
              <a:t>= - 0,32 V)</a:t>
            </a:r>
          </a:p>
          <a:p>
            <a:endParaRPr lang="es-ES" sz="2800" b="1" baseline="0"/>
          </a:p>
          <a:p>
            <a:r>
              <a:rPr lang="es-ES" sz="2800" b="1" baseline="0"/>
              <a:t>FMN  +  2 e</a:t>
            </a:r>
            <a:r>
              <a:rPr lang="es-ES" sz="2800" b="1" baseline="30000"/>
              <a:t>-</a:t>
            </a:r>
            <a:r>
              <a:rPr lang="es-ES" sz="2800" b="1" baseline="0"/>
              <a:t>  +  2  H</a:t>
            </a:r>
            <a:r>
              <a:rPr lang="es-ES" sz="2800" b="1" baseline="30000"/>
              <a:t>+</a:t>
            </a:r>
            <a:r>
              <a:rPr lang="es-ES" sz="2800" b="1" baseline="0"/>
              <a:t>           FMNH</a:t>
            </a:r>
            <a:r>
              <a:rPr lang="es-ES" sz="2800" b="1"/>
              <a:t>2  </a:t>
            </a:r>
            <a:r>
              <a:rPr lang="es-ES" sz="2800" b="1" baseline="0"/>
              <a:t>      (E</a:t>
            </a:r>
            <a:r>
              <a:rPr lang="es-ES" sz="2800" b="1"/>
              <a:t>o</a:t>
            </a:r>
            <a:r>
              <a:rPr lang="es-ES" sz="2800" b="1" baseline="0"/>
              <a:t>= - 0,22 V)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1042988" y="4221163"/>
            <a:ext cx="7345362" cy="519112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baseline="0"/>
              <a:t>NADH + H+  +  FMN → FMNH</a:t>
            </a:r>
            <a:r>
              <a:rPr lang="es-ES" sz="2800" b="1"/>
              <a:t>2</a:t>
            </a:r>
            <a:r>
              <a:rPr lang="es-ES" sz="2800" b="1" baseline="0"/>
              <a:t>  + NAD+ 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2843213" y="2420938"/>
            <a:ext cx="5048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05" name="Line 9"/>
          <p:cNvSpPr>
            <a:spLocks noChangeShapeType="1"/>
          </p:cNvSpPr>
          <p:nvPr/>
        </p:nvSpPr>
        <p:spPr bwMode="auto">
          <a:xfrm>
            <a:off x="4067175" y="3284538"/>
            <a:ext cx="6477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animBg="1"/>
      <p:bldP spid="55302" grpId="0" animBg="1"/>
      <p:bldP spid="55304" grpId="0" animBg="1"/>
      <p:bldP spid="5530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r>
              <a:rPr lang="es-ES" sz="3200" b="1" dirty="0">
                <a:solidFill>
                  <a:schemeClr val="tx1"/>
                </a:solidFill>
              </a:rPr>
              <a:t>Camino de los equivalentes de reducción en el Complejo I</a:t>
            </a:r>
          </a:p>
        </p:txBody>
      </p:sp>
      <p:pic>
        <p:nvPicPr>
          <p:cNvPr id="7174" name="Picture 6" descr="sp528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54000" contrast="66000"/>
          </a:blip>
          <a:srcRect/>
          <a:stretch>
            <a:fillRect/>
          </a:stretch>
        </p:blipFill>
        <p:spPr>
          <a:xfrm>
            <a:off x="539750" y="2708275"/>
            <a:ext cx="8121650" cy="1922463"/>
          </a:xfrm>
          <a:solidFill>
            <a:srgbClr val="F4EE04"/>
          </a:solidFill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4 CK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3132138" y="3309174"/>
            <a:ext cx="3095625" cy="42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sz="3200" b="1" i="1" dirty="0">
                <a:solidFill>
                  <a:schemeClr val="accent2"/>
                </a:solidFill>
              </a:rPr>
              <a:t>Ciclo de </a:t>
            </a:r>
            <a:r>
              <a:rPr lang="es-ES" sz="3200" b="1" i="1" dirty="0" smtClean="0">
                <a:solidFill>
                  <a:schemeClr val="accent2"/>
                </a:solidFill>
              </a:rPr>
              <a:t>Krebs</a:t>
            </a:r>
            <a:endParaRPr lang="es-ES" sz="3200" b="1" i="1" dirty="0">
              <a:solidFill>
                <a:schemeClr val="accent2"/>
              </a:solidFill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3276600" y="1095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1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3563938" y="4699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2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851275" y="9747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2</a:t>
            </a:r>
          </a:p>
        </p:txBody>
      </p:sp>
      <p:sp>
        <p:nvSpPr>
          <p:cNvPr id="4119" name="Rectangle 8"/>
          <p:cNvSpPr>
            <a:spLocks noChangeArrowheads="1"/>
          </p:cNvSpPr>
          <p:nvPr/>
        </p:nvSpPr>
        <p:spPr bwMode="auto">
          <a:xfrm>
            <a:off x="112713" y="6375400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buFontTx/>
              <a:buChar char="•"/>
              <a:defRPr/>
            </a:pPr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Hans Krebs,1937.</a:t>
            </a:r>
          </a:p>
        </p:txBody>
      </p:sp>
      <p:sp>
        <p:nvSpPr>
          <p:cNvPr id="18" name="17 Rectángulo redondeado"/>
          <p:cNvSpPr/>
          <p:nvPr/>
        </p:nvSpPr>
        <p:spPr bwMode="auto">
          <a:xfrm>
            <a:off x="1895476" y="4191000"/>
            <a:ext cx="622889" cy="245210"/>
          </a:xfrm>
          <a:prstGeom prst="round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38200" y="11150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57200" y="39344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7010400" y="601980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696200" y="40106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1752600" y="12616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5" name="24 CuadroTexto"/>
          <p:cNvSpPr txBox="1"/>
          <p:nvPr/>
        </p:nvSpPr>
        <p:spPr>
          <a:xfrm>
            <a:off x="1371600" y="39286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6" name="25 CuadroTexto"/>
          <p:cNvSpPr txBox="1"/>
          <p:nvPr/>
        </p:nvSpPr>
        <p:spPr>
          <a:xfrm>
            <a:off x="6410324" y="59860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7" name="26 CuadroTexto"/>
          <p:cNvSpPr txBox="1"/>
          <p:nvPr/>
        </p:nvSpPr>
        <p:spPr>
          <a:xfrm>
            <a:off x="7477124" y="40048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112713" y="0"/>
            <a:ext cx="9031287" cy="561975"/>
          </a:xfrm>
          <a:prstGeom prst="rect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ES" sz="2400" b="1" kern="0" baseline="0" dirty="0" smtClean="0"/>
              <a:t>Reacciones que proveen de FADH</a:t>
            </a:r>
            <a:r>
              <a:rPr lang="es-ES" sz="2400" b="1" kern="0" dirty="0" smtClean="0"/>
              <a:t>2</a:t>
            </a:r>
            <a:r>
              <a:rPr lang="es-ES" sz="2400" b="1" kern="0" baseline="0" dirty="0" smtClean="0"/>
              <a:t> a la cadena respiratoria</a:t>
            </a:r>
            <a:endParaRPr lang="es-ES" sz="2400" b="1" kern="0" baseline="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6629400" y="533400"/>
            <a:ext cx="2133600" cy="97662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s-ES" sz="20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4343400" y="685800"/>
            <a:ext cx="1141659" cy="307777"/>
          </a:xfrm>
          <a:prstGeom prst="rect">
            <a:avLst/>
          </a:prstGeom>
          <a:solidFill>
            <a:srgbClr val="CCFF99"/>
          </a:solidFill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s-ES" sz="1400" b="1" baseline="0" dirty="0" smtClean="0"/>
              <a:t>NADH + H</a:t>
            </a:r>
            <a:r>
              <a:rPr lang="es-ES" sz="1400" b="1" baseline="30000" dirty="0" smtClean="0"/>
              <a:t>+</a:t>
            </a:r>
            <a:endParaRPr lang="es-ES" sz="1400" b="1" baseline="300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2819400" y="4114800"/>
            <a:ext cx="1555233" cy="523220"/>
          </a:xfrm>
          <a:prstGeom prst="rect">
            <a:avLst/>
          </a:prstGeom>
          <a:solidFill>
            <a:srgbClr val="CCFF9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ES" sz="1400" b="1" i="1" baseline="0" dirty="0" err="1" smtClean="0">
                <a:solidFill>
                  <a:srgbClr val="FF0000"/>
                </a:solidFill>
              </a:rPr>
              <a:t>Succinato</a:t>
            </a:r>
            <a:endParaRPr lang="es-ES" sz="1400" b="1" i="1" baseline="0" dirty="0" smtClean="0">
              <a:solidFill>
                <a:srgbClr val="FF0000"/>
              </a:solidFill>
            </a:endParaRPr>
          </a:p>
          <a:p>
            <a:pPr algn="ctr"/>
            <a:r>
              <a:rPr lang="es-ES" sz="1400" b="1" i="1" baseline="0" dirty="0" smtClean="0">
                <a:solidFill>
                  <a:srgbClr val="FF0000"/>
                </a:solidFill>
              </a:rPr>
              <a:t>deshidrogenasa</a:t>
            </a:r>
            <a:endParaRPr lang="es-ES" sz="1400" b="1" i="1" baseline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98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57" name="Text Box 73"/>
          <p:cNvSpPr txBox="1">
            <a:spLocks noChangeArrowheads="1"/>
          </p:cNvSpPr>
          <p:nvPr/>
        </p:nvSpPr>
        <p:spPr bwMode="auto">
          <a:xfrm>
            <a:off x="3563938" y="433705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Cit.b /Centro Fe-S/ Cit c</a:t>
            </a:r>
            <a:r>
              <a:rPr lang="es-ES" b="1"/>
              <a:t>1</a:t>
            </a:r>
            <a:endParaRPr lang="es-ES" b="1" baseline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627313" y="2952750"/>
            <a:ext cx="1368425" cy="863600"/>
            <a:chOff x="5841" y="2041"/>
            <a:chExt cx="1080" cy="540"/>
          </a:xfrm>
        </p:grpSpPr>
        <p:sp>
          <p:nvSpPr>
            <p:cNvPr id="93194" name="Oval 10"/>
            <p:cNvSpPr>
              <a:spLocks noChangeArrowheads="1"/>
            </p:cNvSpPr>
            <p:nvPr/>
          </p:nvSpPr>
          <p:spPr bwMode="auto">
            <a:xfrm>
              <a:off x="5841" y="2041"/>
              <a:ext cx="1080" cy="540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195" name="Text Box 11"/>
            <p:cNvSpPr txBox="1">
              <a:spLocks noChangeArrowheads="1"/>
            </p:cNvSpPr>
            <p:nvPr/>
          </p:nvSpPr>
          <p:spPr bwMode="auto">
            <a:xfrm>
              <a:off x="5841" y="2130"/>
              <a:ext cx="108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Coenzima   </a:t>
              </a:r>
            </a:p>
            <a:p>
              <a:r>
                <a:rPr lang="es-ES" b="1" baseline="0"/>
                <a:t>       Q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6588124" y="4437062"/>
            <a:ext cx="2327710" cy="2146610"/>
            <a:chOff x="5295" y="6997"/>
            <a:chExt cx="2325" cy="2331"/>
          </a:xfrm>
        </p:grpSpPr>
        <p:sp>
          <p:nvSpPr>
            <p:cNvPr id="93200" name="Oval 16"/>
            <p:cNvSpPr>
              <a:spLocks noChangeArrowheads="1"/>
            </p:cNvSpPr>
            <p:nvPr/>
          </p:nvSpPr>
          <p:spPr bwMode="auto">
            <a:xfrm>
              <a:off x="5295" y="6997"/>
              <a:ext cx="1440" cy="180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201" name="Text Box 17"/>
            <p:cNvSpPr txBox="1">
              <a:spLocks noChangeArrowheads="1"/>
            </p:cNvSpPr>
            <p:nvPr/>
          </p:nvSpPr>
          <p:spPr bwMode="auto">
            <a:xfrm>
              <a:off x="5475" y="7357"/>
              <a:ext cx="90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Fe/Cu</a:t>
              </a:r>
              <a:endParaRPr lang="es-ES" baseline="0"/>
            </a:p>
          </p:txBody>
        </p:sp>
        <p:sp>
          <p:nvSpPr>
            <p:cNvPr id="93202" name="Text Box 18"/>
            <p:cNvSpPr txBox="1">
              <a:spLocks noChangeArrowheads="1"/>
            </p:cNvSpPr>
            <p:nvPr/>
          </p:nvSpPr>
          <p:spPr bwMode="auto">
            <a:xfrm>
              <a:off x="5475" y="8077"/>
              <a:ext cx="90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Fe/Cu</a:t>
              </a:r>
              <a:endParaRPr lang="es-ES" baseline="0"/>
            </a:p>
          </p:txBody>
        </p: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6841" y="8617"/>
              <a:ext cx="779" cy="711"/>
              <a:chOff x="7021" y="8437"/>
              <a:chExt cx="779" cy="711"/>
            </a:xfrm>
          </p:grpSpPr>
          <p:sp>
            <p:nvSpPr>
              <p:cNvPr id="93204" name="Oval 20"/>
              <p:cNvSpPr>
                <a:spLocks noChangeArrowheads="1"/>
              </p:cNvSpPr>
              <p:nvPr/>
            </p:nvSpPr>
            <p:spPr bwMode="auto">
              <a:xfrm>
                <a:off x="7101" y="8437"/>
                <a:ext cx="699" cy="711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5" name="Text Box 21"/>
              <p:cNvSpPr txBox="1">
                <a:spLocks noChangeArrowheads="1"/>
              </p:cNvSpPr>
              <p:nvPr/>
            </p:nvSpPr>
            <p:spPr bwMode="auto">
              <a:xfrm>
                <a:off x="7021" y="8483"/>
                <a:ext cx="779" cy="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3200" b="1" baseline="0" dirty="0"/>
                  <a:t>O</a:t>
                </a:r>
                <a:r>
                  <a:rPr lang="es-ES" sz="3200" b="1" dirty="0"/>
                  <a:t>2</a:t>
                </a:r>
                <a:endParaRPr lang="es-ES" sz="3200" baseline="0" dirty="0"/>
              </a:p>
            </p:txBody>
          </p:sp>
        </p:grpSp>
        <p:sp>
          <p:nvSpPr>
            <p:cNvPr id="93206" name="Line 22"/>
            <p:cNvSpPr>
              <a:spLocks noChangeShapeType="1"/>
            </p:cNvSpPr>
            <p:nvPr/>
          </p:nvSpPr>
          <p:spPr bwMode="auto">
            <a:xfrm>
              <a:off x="5835" y="7717"/>
              <a:ext cx="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207" name="Line 23"/>
            <p:cNvSpPr>
              <a:spLocks noChangeShapeType="1"/>
            </p:cNvSpPr>
            <p:nvPr/>
          </p:nvSpPr>
          <p:spPr bwMode="auto">
            <a:xfrm>
              <a:off x="6471" y="8356"/>
              <a:ext cx="54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208" name="Text Box 24"/>
            <p:cNvSpPr txBox="1">
              <a:spLocks noChangeArrowheads="1"/>
            </p:cNvSpPr>
            <p:nvPr/>
          </p:nvSpPr>
          <p:spPr bwMode="auto">
            <a:xfrm>
              <a:off x="6195" y="7717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IV</a:t>
              </a:r>
              <a:endParaRPr lang="es-ES" baseline="0"/>
            </a:p>
          </p:txBody>
        </p:sp>
      </p:grp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2627313" y="863600"/>
            <a:ext cx="1439862" cy="1296988"/>
            <a:chOff x="7031" y="2778"/>
            <a:chExt cx="1330" cy="1440"/>
          </a:xfrm>
        </p:grpSpPr>
        <p:sp>
          <p:nvSpPr>
            <p:cNvPr id="93230" name="Oval 46"/>
            <p:cNvSpPr>
              <a:spLocks noChangeArrowheads="1"/>
            </p:cNvSpPr>
            <p:nvPr/>
          </p:nvSpPr>
          <p:spPr bwMode="auto">
            <a:xfrm>
              <a:off x="7031" y="2778"/>
              <a:ext cx="1260" cy="144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7201" y="2891"/>
              <a:ext cx="900" cy="540"/>
              <a:chOff x="5841" y="2041"/>
              <a:chExt cx="1080" cy="540"/>
            </a:xfrm>
          </p:grpSpPr>
          <p:sp>
            <p:nvSpPr>
              <p:cNvPr id="93232" name="Oval 48"/>
              <p:cNvSpPr>
                <a:spLocks noChangeArrowheads="1"/>
              </p:cNvSpPr>
              <p:nvPr/>
            </p:nvSpPr>
            <p:spPr bwMode="auto">
              <a:xfrm>
                <a:off x="5841" y="2041"/>
                <a:ext cx="1080" cy="540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3" name="Text Box 49"/>
              <p:cNvSpPr txBox="1">
                <a:spLocks noChangeArrowheads="1"/>
              </p:cNvSpPr>
              <p:nvPr/>
            </p:nvSpPr>
            <p:spPr bwMode="auto">
              <a:xfrm>
                <a:off x="5841" y="2130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 baseline="0"/>
                  <a:t>FAD</a:t>
                </a:r>
                <a:endParaRPr lang="es-ES" baseline="0"/>
              </a:p>
            </p:txBody>
          </p:sp>
        </p:grpSp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7281" y="3577"/>
              <a:ext cx="1080" cy="540"/>
              <a:chOff x="6021" y="4748"/>
              <a:chExt cx="1080" cy="540"/>
            </a:xfrm>
          </p:grpSpPr>
          <p:sp>
            <p:nvSpPr>
              <p:cNvPr id="93235" name="Oval 51"/>
              <p:cNvSpPr>
                <a:spLocks noChangeArrowheads="1"/>
              </p:cNvSpPr>
              <p:nvPr/>
            </p:nvSpPr>
            <p:spPr bwMode="auto">
              <a:xfrm>
                <a:off x="6021" y="4748"/>
                <a:ext cx="720" cy="540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6" name="Text Box 52"/>
              <p:cNvSpPr txBox="1">
                <a:spLocks noChangeArrowheads="1"/>
              </p:cNvSpPr>
              <p:nvPr/>
            </p:nvSpPr>
            <p:spPr bwMode="auto">
              <a:xfrm>
                <a:off x="6021" y="4837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 baseline="0"/>
                  <a:t>Fe-S</a:t>
                </a:r>
                <a:endParaRPr lang="es-ES" baseline="0"/>
              </a:p>
            </p:txBody>
          </p:sp>
        </p:grpSp>
        <p:sp>
          <p:nvSpPr>
            <p:cNvPr id="93237" name="Line 53"/>
            <p:cNvSpPr>
              <a:spLocks noChangeShapeType="1"/>
            </p:cNvSpPr>
            <p:nvPr/>
          </p:nvSpPr>
          <p:spPr bwMode="auto">
            <a:xfrm>
              <a:off x="7641" y="3397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238" name="Text Box 54"/>
            <p:cNvSpPr txBox="1">
              <a:spLocks noChangeArrowheads="1"/>
            </p:cNvSpPr>
            <p:nvPr/>
          </p:nvSpPr>
          <p:spPr bwMode="auto">
            <a:xfrm>
              <a:off x="7821" y="3397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II</a:t>
              </a:r>
              <a:endParaRPr lang="es-ES" baseline="0"/>
            </a:p>
          </p:txBody>
        </p:sp>
      </p:grpSp>
      <p:sp>
        <p:nvSpPr>
          <p:cNvPr id="93241" name="AutoShape 57"/>
          <p:cNvSpPr>
            <a:spLocks noChangeArrowheads="1"/>
          </p:cNvSpPr>
          <p:nvPr/>
        </p:nvSpPr>
        <p:spPr bwMode="auto">
          <a:xfrm>
            <a:off x="3924300" y="863600"/>
            <a:ext cx="288925" cy="504825"/>
          </a:xfrm>
          <a:prstGeom prst="curvedRightArrow">
            <a:avLst>
              <a:gd name="adj1" fmla="val 34945"/>
              <a:gd name="adj2" fmla="val 6989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45" name="AutoShape 61"/>
          <p:cNvSpPr>
            <a:spLocks noChangeArrowheads="1"/>
          </p:cNvSpPr>
          <p:nvPr/>
        </p:nvSpPr>
        <p:spPr bwMode="auto">
          <a:xfrm rot="5400000">
            <a:off x="3060700" y="2447925"/>
            <a:ext cx="574675" cy="288925"/>
          </a:xfrm>
          <a:prstGeom prst="rightArrow">
            <a:avLst>
              <a:gd name="adj1" fmla="val 50000"/>
              <a:gd name="adj2" fmla="val 49725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46" name="AutoShape 62"/>
          <p:cNvSpPr>
            <a:spLocks noChangeArrowheads="1"/>
          </p:cNvSpPr>
          <p:nvPr/>
        </p:nvSpPr>
        <p:spPr bwMode="auto">
          <a:xfrm rot="5400000">
            <a:off x="7131050" y="3967163"/>
            <a:ext cx="504825" cy="288925"/>
          </a:xfrm>
          <a:prstGeom prst="rightArrow">
            <a:avLst>
              <a:gd name="adj1" fmla="val 50000"/>
              <a:gd name="adj2" fmla="val 436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48" name="AutoShape 64"/>
          <p:cNvSpPr>
            <a:spLocks noChangeArrowheads="1"/>
          </p:cNvSpPr>
          <p:nvPr/>
        </p:nvSpPr>
        <p:spPr bwMode="auto">
          <a:xfrm>
            <a:off x="6516688" y="3313113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53" name="Text Box 69"/>
          <p:cNvSpPr txBox="1">
            <a:spLocks noChangeArrowheads="1"/>
          </p:cNvSpPr>
          <p:nvPr/>
        </p:nvSpPr>
        <p:spPr bwMode="auto">
          <a:xfrm>
            <a:off x="2627313" y="4797425"/>
            <a:ext cx="2016125" cy="10588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 baseline="0">
                <a:solidFill>
                  <a:srgbClr val="0000FF"/>
                </a:solidFill>
              </a:rPr>
              <a:t>Complejo III</a:t>
            </a:r>
          </a:p>
          <a:p>
            <a:pPr>
              <a:spcBef>
                <a:spcPct val="50000"/>
              </a:spcBef>
            </a:pPr>
            <a:r>
              <a:rPr lang="es-ES" sz="1400" i="1" baseline="0">
                <a:solidFill>
                  <a:srgbClr val="0000FF"/>
                </a:solidFill>
              </a:rPr>
              <a:t>CITOCROMO C –COENZIMA Q OXIDO REDUCTASA</a:t>
            </a:r>
          </a:p>
        </p:txBody>
      </p:sp>
      <p:sp>
        <p:nvSpPr>
          <p:cNvPr id="93254" name="Text Box 70"/>
          <p:cNvSpPr txBox="1">
            <a:spLocks noChangeArrowheads="1"/>
          </p:cNvSpPr>
          <p:nvPr/>
        </p:nvSpPr>
        <p:spPr bwMode="auto">
          <a:xfrm>
            <a:off x="5219700" y="5445125"/>
            <a:ext cx="1368425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 baseline="0">
                <a:solidFill>
                  <a:srgbClr val="0000FF"/>
                </a:solidFill>
              </a:rPr>
              <a:t>Complejo IV</a:t>
            </a:r>
          </a:p>
          <a:p>
            <a:pPr>
              <a:spcBef>
                <a:spcPct val="50000"/>
              </a:spcBef>
            </a:pPr>
            <a:r>
              <a:rPr lang="es-ES" sz="1400" i="1" baseline="0">
                <a:solidFill>
                  <a:srgbClr val="0000FF"/>
                </a:solidFill>
              </a:rPr>
              <a:t>CITOCROMO OXIDASA</a:t>
            </a:r>
          </a:p>
        </p:txBody>
      </p:sp>
      <p:sp>
        <p:nvSpPr>
          <p:cNvPr id="93255" name="Text Box 71"/>
          <p:cNvSpPr txBox="1">
            <a:spLocks noChangeArrowheads="1"/>
          </p:cNvSpPr>
          <p:nvPr/>
        </p:nvSpPr>
        <p:spPr bwMode="auto">
          <a:xfrm>
            <a:off x="8135938" y="4752975"/>
            <a:ext cx="100806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Cit.a</a:t>
            </a:r>
          </a:p>
          <a:p>
            <a:pPr>
              <a:spcBef>
                <a:spcPct val="50000"/>
              </a:spcBef>
            </a:pPr>
            <a:r>
              <a:rPr lang="es-ES" b="1" baseline="0"/>
              <a:t>Cit a</a:t>
            </a:r>
            <a:r>
              <a:rPr lang="es-ES" b="1"/>
              <a:t>3</a:t>
            </a:r>
            <a:endParaRPr lang="es-ES" b="1" baseline="0"/>
          </a:p>
        </p:txBody>
      </p:sp>
      <p:sp>
        <p:nvSpPr>
          <p:cNvPr id="93256" name="Text Box 72"/>
          <p:cNvSpPr txBox="1">
            <a:spLocks noChangeArrowheads="1"/>
          </p:cNvSpPr>
          <p:nvPr/>
        </p:nvSpPr>
        <p:spPr bwMode="auto">
          <a:xfrm>
            <a:off x="8172450" y="2952750"/>
            <a:ext cx="1008063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Cit.c</a:t>
            </a:r>
          </a:p>
          <a:p>
            <a:pPr>
              <a:spcBef>
                <a:spcPct val="50000"/>
              </a:spcBef>
            </a:pPr>
            <a:endParaRPr lang="es-ES" b="1" baseline="0"/>
          </a:p>
        </p:txBody>
      </p: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6877050" y="2952750"/>
            <a:ext cx="1304925" cy="790575"/>
            <a:chOff x="5301" y="6097"/>
            <a:chExt cx="1260" cy="720"/>
          </a:xfrm>
        </p:grpSpPr>
        <p:sp>
          <p:nvSpPr>
            <p:cNvPr id="93197" name="Oval 13"/>
            <p:cNvSpPr>
              <a:spLocks noChangeArrowheads="1"/>
            </p:cNvSpPr>
            <p:nvPr/>
          </p:nvSpPr>
          <p:spPr bwMode="auto">
            <a:xfrm>
              <a:off x="5301" y="6097"/>
              <a:ext cx="1260" cy="720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198" name="Text Box 14"/>
            <p:cNvSpPr txBox="1">
              <a:spLocks noChangeArrowheads="1"/>
            </p:cNvSpPr>
            <p:nvPr/>
          </p:nvSpPr>
          <p:spPr bwMode="auto">
            <a:xfrm>
              <a:off x="5661" y="6277"/>
              <a:ext cx="540" cy="3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aseline="0"/>
                <a:t>Fe</a:t>
              </a:r>
            </a:p>
          </p:txBody>
        </p:sp>
      </p:grpSp>
      <p:grpSp>
        <p:nvGrpSpPr>
          <p:cNvPr id="9" name="Group 80"/>
          <p:cNvGrpSpPr>
            <a:grpSpLocks/>
          </p:cNvGrpSpPr>
          <p:nvPr/>
        </p:nvGrpSpPr>
        <p:grpSpPr bwMode="auto">
          <a:xfrm>
            <a:off x="4391025" y="2662238"/>
            <a:ext cx="1981200" cy="1487487"/>
            <a:chOff x="2766" y="1677"/>
            <a:chExt cx="1248" cy="937"/>
          </a:xfrm>
        </p:grpSpPr>
        <p:grpSp>
          <p:nvGrpSpPr>
            <p:cNvPr id="10" name="Group 79"/>
            <p:cNvGrpSpPr>
              <a:grpSpLocks/>
            </p:cNvGrpSpPr>
            <p:nvPr/>
          </p:nvGrpSpPr>
          <p:grpSpPr bwMode="auto">
            <a:xfrm>
              <a:off x="2766" y="1677"/>
              <a:ext cx="1248" cy="937"/>
              <a:chOff x="2789" y="1678"/>
              <a:chExt cx="1248" cy="937"/>
            </a:xfrm>
          </p:grpSpPr>
          <p:grpSp>
            <p:nvGrpSpPr>
              <p:cNvPr id="11" name="Group 77"/>
              <p:cNvGrpSpPr>
                <a:grpSpLocks/>
              </p:cNvGrpSpPr>
              <p:nvPr/>
            </p:nvGrpSpPr>
            <p:grpSpPr bwMode="auto">
              <a:xfrm>
                <a:off x="2789" y="1678"/>
                <a:ext cx="1248" cy="937"/>
                <a:chOff x="2789" y="1706"/>
                <a:chExt cx="1248" cy="937"/>
              </a:xfrm>
            </p:grpSpPr>
            <p:sp>
              <p:nvSpPr>
                <p:cNvPr id="93210" name="Oval 26"/>
                <p:cNvSpPr>
                  <a:spLocks noChangeArrowheads="1"/>
                </p:cNvSpPr>
                <p:nvPr/>
              </p:nvSpPr>
              <p:spPr bwMode="auto">
                <a:xfrm rot="16200000">
                  <a:off x="2944" y="1551"/>
                  <a:ext cx="937" cy="1248"/>
                </a:xfrm>
                <a:prstGeom prst="ellipse">
                  <a:avLst/>
                </a:prstGeom>
                <a:solidFill>
                  <a:srgbClr val="339966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93213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186" y="2093"/>
                  <a:ext cx="783" cy="1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 baseline="0"/>
                    <a:t>Fe-S</a:t>
                  </a:r>
                  <a:endParaRPr lang="es-ES" baseline="0"/>
                </a:p>
              </p:txBody>
            </p:sp>
          </p:grpSp>
          <p:sp>
            <p:nvSpPr>
              <p:cNvPr id="93215" name="Text Box 31"/>
              <p:cNvSpPr txBox="1">
                <a:spLocks noChangeArrowheads="1"/>
              </p:cNvSpPr>
              <p:nvPr/>
            </p:nvSpPr>
            <p:spPr bwMode="auto">
              <a:xfrm>
                <a:off x="2828" y="2093"/>
                <a:ext cx="324" cy="220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aseline="0"/>
                  <a:t>Fe</a:t>
                </a:r>
              </a:p>
            </p:txBody>
          </p:sp>
          <p:sp>
            <p:nvSpPr>
              <p:cNvPr id="93212" name="Oval 28"/>
              <p:cNvSpPr>
                <a:spLocks noChangeArrowheads="1"/>
              </p:cNvSpPr>
              <p:nvPr/>
            </p:nvSpPr>
            <p:spPr bwMode="auto">
              <a:xfrm>
                <a:off x="3198" y="2069"/>
                <a:ext cx="453" cy="272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es-ES_tradnl" baseline="0"/>
                  <a:t>Fe</a:t>
                </a:r>
              </a:p>
            </p:txBody>
          </p:sp>
          <p:sp>
            <p:nvSpPr>
              <p:cNvPr id="93214" name="Text Box 30"/>
              <p:cNvSpPr txBox="1">
                <a:spLocks noChangeArrowheads="1"/>
              </p:cNvSpPr>
              <p:nvPr/>
            </p:nvSpPr>
            <p:spPr bwMode="auto">
              <a:xfrm>
                <a:off x="3714" y="2098"/>
                <a:ext cx="300" cy="243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aseline="0"/>
                  <a:t>Fe</a:t>
                </a:r>
              </a:p>
            </p:txBody>
          </p:sp>
          <p:sp>
            <p:nvSpPr>
              <p:cNvPr id="93217" name="Line 33"/>
              <p:cNvSpPr>
                <a:spLocks noChangeShapeType="1"/>
              </p:cNvSpPr>
              <p:nvPr/>
            </p:nvSpPr>
            <p:spPr bwMode="auto">
              <a:xfrm rot="16200000">
                <a:off x="3738" y="2150"/>
                <a:ext cx="0" cy="9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93218" name="Text Box 34"/>
            <p:cNvSpPr txBox="1">
              <a:spLocks noChangeArrowheads="1"/>
            </p:cNvSpPr>
            <p:nvPr/>
          </p:nvSpPr>
          <p:spPr bwMode="auto">
            <a:xfrm rot="21423413">
              <a:off x="3259" y="1774"/>
              <a:ext cx="391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b="1" baseline="0"/>
                <a:t>III</a:t>
              </a:r>
              <a:endParaRPr lang="es-ES" baseline="0"/>
            </a:p>
          </p:txBody>
        </p:sp>
        <p:sp>
          <p:nvSpPr>
            <p:cNvPr id="93216" name="Line 32"/>
            <p:cNvSpPr>
              <a:spLocks noChangeShapeType="1"/>
            </p:cNvSpPr>
            <p:nvPr/>
          </p:nvSpPr>
          <p:spPr bwMode="auto">
            <a:xfrm rot="16200000">
              <a:off x="3204" y="2150"/>
              <a:ext cx="0" cy="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93239" name="Text Box 55"/>
          <p:cNvSpPr txBox="1">
            <a:spLocks noChangeArrowheads="1"/>
          </p:cNvSpPr>
          <p:nvPr/>
        </p:nvSpPr>
        <p:spPr bwMode="auto">
          <a:xfrm>
            <a:off x="4284663" y="549275"/>
            <a:ext cx="1512887" cy="36036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b="1" baseline="0">
                <a:solidFill>
                  <a:srgbClr val="000000"/>
                </a:solidFill>
              </a:rPr>
              <a:t>Fumarato</a:t>
            </a:r>
            <a:endParaRPr lang="es-ES" baseline="0"/>
          </a:p>
        </p:txBody>
      </p:sp>
      <p:sp>
        <p:nvSpPr>
          <p:cNvPr id="93240" name="Text Box 56"/>
          <p:cNvSpPr txBox="1">
            <a:spLocks noChangeArrowheads="1"/>
          </p:cNvSpPr>
          <p:nvPr/>
        </p:nvSpPr>
        <p:spPr bwMode="auto">
          <a:xfrm>
            <a:off x="4356100" y="1196975"/>
            <a:ext cx="14398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ES" b="1" baseline="0">
                <a:solidFill>
                  <a:srgbClr val="000000"/>
                </a:solidFill>
              </a:rPr>
              <a:t>Succinato</a:t>
            </a:r>
            <a:endParaRPr lang="es-ES" b="1" baseline="0"/>
          </a:p>
        </p:txBody>
      </p:sp>
      <p:sp>
        <p:nvSpPr>
          <p:cNvPr id="93244" name="AutoShape 60"/>
          <p:cNvSpPr>
            <a:spLocks noChangeArrowheads="1"/>
          </p:cNvSpPr>
          <p:nvPr/>
        </p:nvSpPr>
        <p:spPr bwMode="auto">
          <a:xfrm>
            <a:off x="2195513" y="3284538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47" name="AutoShape 63"/>
          <p:cNvSpPr>
            <a:spLocks noChangeArrowheads="1"/>
          </p:cNvSpPr>
          <p:nvPr/>
        </p:nvSpPr>
        <p:spPr bwMode="auto">
          <a:xfrm>
            <a:off x="4067175" y="3284538"/>
            <a:ext cx="360363" cy="288925"/>
          </a:xfrm>
          <a:prstGeom prst="rightArrow">
            <a:avLst>
              <a:gd name="adj1" fmla="val 50000"/>
              <a:gd name="adj2" fmla="val 31181"/>
            </a:avLst>
          </a:prstGeom>
          <a:solidFill>
            <a:srgbClr val="B03C6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3252" name="Text Box 68"/>
          <p:cNvSpPr txBox="1">
            <a:spLocks noChangeArrowheads="1"/>
          </p:cNvSpPr>
          <p:nvPr/>
        </p:nvSpPr>
        <p:spPr bwMode="auto">
          <a:xfrm>
            <a:off x="6084888" y="549275"/>
            <a:ext cx="194310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u="sng" baseline="0">
                <a:solidFill>
                  <a:srgbClr val="0000FF"/>
                </a:solidFill>
              </a:rPr>
              <a:t>Complejo II</a:t>
            </a:r>
          </a:p>
          <a:p>
            <a:pPr>
              <a:spcBef>
                <a:spcPct val="50000"/>
              </a:spcBef>
            </a:pPr>
            <a:r>
              <a:rPr lang="es-ES" sz="1400" i="1" baseline="0">
                <a:solidFill>
                  <a:srgbClr val="0000FF"/>
                </a:solidFill>
              </a:rPr>
              <a:t>SUCCINATO DESHIDROGENASA</a:t>
            </a:r>
          </a:p>
        </p:txBody>
      </p:sp>
      <p:grpSp>
        <p:nvGrpSpPr>
          <p:cNvPr id="12" name="Group 81"/>
          <p:cNvGrpSpPr>
            <a:grpSpLocks/>
          </p:cNvGrpSpPr>
          <p:nvPr/>
        </p:nvGrpSpPr>
        <p:grpSpPr bwMode="auto">
          <a:xfrm>
            <a:off x="0" y="1196975"/>
            <a:ext cx="2303463" cy="2663825"/>
            <a:chOff x="23" y="771"/>
            <a:chExt cx="1451" cy="1678"/>
          </a:xfrm>
        </p:grpSpPr>
        <p:grpSp>
          <p:nvGrpSpPr>
            <p:cNvPr id="13" name="Group 6"/>
            <p:cNvGrpSpPr>
              <a:grpSpLocks/>
            </p:cNvGrpSpPr>
            <p:nvPr/>
          </p:nvGrpSpPr>
          <p:grpSpPr bwMode="auto">
            <a:xfrm>
              <a:off x="385" y="771"/>
              <a:ext cx="590" cy="408"/>
              <a:chOff x="5841" y="2041"/>
              <a:chExt cx="1080" cy="540"/>
            </a:xfrm>
          </p:grpSpPr>
          <p:sp>
            <p:nvSpPr>
              <p:cNvPr id="93191" name="Oval 7"/>
              <p:cNvSpPr>
                <a:spLocks noChangeArrowheads="1"/>
              </p:cNvSpPr>
              <p:nvPr/>
            </p:nvSpPr>
            <p:spPr bwMode="auto">
              <a:xfrm>
                <a:off x="5841" y="2041"/>
                <a:ext cx="1080" cy="540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192" name="Text Box 8"/>
              <p:cNvSpPr txBox="1">
                <a:spLocks noChangeArrowheads="1"/>
              </p:cNvSpPr>
              <p:nvPr/>
            </p:nvSpPr>
            <p:spPr bwMode="auto">
              <a:xfrm>
                <a:off x="5841" y="2130"/>
                <a:ext cx="108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 baseline="0"/>
                  <a:t>NADH</a:t>
                </a:r>
                <a:endParaRPr lang="es-ES" baseline="0"/>
              </a:p>
            </p:txBody>
          </p:sp>
        </p:grpSp>
        <p:grpSp>
          <p:nvGrpSpPr>
            <p:cNvPr id="14" name="Group 35"/>
            <p:cNvGrpSpPr>
              <a:grpSpLocks/>
            </p:cNvGrpSpPr>
            <p:nvPr/>
          </p:nvGrpSpPr>
          <p:grpSpPr bwMode="auto">
            <a:xfrm>
              <a:off x="612" y="1270"/>
              <a:ext cx="862" cy="1179"/>
              <a:chOff x="4990" y="2137"/>
              <a:chExt cx="1391" cy="1620"/>
            </a:xfrm>
          </p:grpSpPr>
          <p:sp>
            <p:nvSpPr>
              <p:cNvPr id="93220" name="Oval 36"/>
              <p:cNvSpPr>
                <a:spLocks noChangeArrowheads="1"/>
              </p:cNvSpPr>
              <p:nvPr/>
            </p:nvSpPr>
            <p:spPr bwMode="auto">
              <a:xfrm>
                <a:off x="4990" y="2137"/>
                <a:ext cx="1260" cy="1620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5" name="Group 37"/>
              <p:cNvGrpSpPr>
                <a:grpSpLocks/>
              </p:cNvGrpSpPr>
              <p:nvPr/>
            </p:nvGrpSpPr>
            <p:grpSpPr bwMode="auto">
              <a:xfrm>
                <a:off x="5160" y="2317"/>
                <a:ext cx="900" cy="540"/>
                <a:chOff x="5841" y="2041"/>
                <a:chExt cx="1080" cy="540"/>
              </a:xfrm>
            </p:grpSpPr>
            <p:sp>
              <p:nvSpPr>
                <p:cNvPr id="93222" name="Oval 38"/>
                <p:cNvSpPr>
                  <a:spLocks noChangeArrowheads="1"/>
                </p:cNvSpPr>
                <p:nvPr/>
              </p:nvSpPr>
              <p:spPr bwMode="auto">
                <a:xfrm>
                  <a:off x="5841" y="2041"/>
                  <a:ext cx="1080" cy="540"/>
                </a:xfrm>
                <a:prstGeom prst="ellipse">
                  <a:avLst/>
                </a:prstGeom>
                <a:solidFill>
                  <a:srgbClr val="FF99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93223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5841" y="2130"/>
                  <a:ext cx="1080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 baseline="0"/>
                    <a:t>FMN</a:t>
                  </a:r>
                </a:p>
              </p:txBody>
            </p:sp>
          </p:grpSp>
          <p:grpSp>
            <p:nvGrpSpPr>
              <p:cNvPr id="16" name="Group 40"/>
              <p:cNvGrpSpPr>
                <a:grpSpLocks/>
              </p:cNvGrpSpPr>
              <p:nvPr/>
            </p:nvGrpSpPr>
            <p:grpSpPr bwMode="auto">
              <a:xfrm>
                <a:off x="5301" y="3037"/>
                <a:ext cx="1080" cy="540"/>
                <a:chOff x="6021" y="4748"/>
                <a:chExt cx="1080" cy="540"/>
              </a:xfrm>
            </p:grpSpPr>
            <p:sp>
              <p:nvSpPr>
                <p:cNvPr id="93225" name="Oval 41"/>
                <p:cNvSpPr>
                  <a:spLocks noChangeArrowheads="1"/>
                </p:cNvSpPr>
                <p:nvPr/>
              </p:nvSpPr>
              <p:spPr bwMode="auto">
                <a:xfrm>
                  <a:off x="6021" y="4748"/>
                  <a:ext cx="720" cy="540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93226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6021" y="4837"/>
                  <a:ext cx="1080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b="1" baseline="0"/>
                    <a:t>Fe-S</a:t>
                  </a:r>
                </a:p>
              </p:txBody>
            </p:sp>
          </p:grpSp>
          <p:sp>
            <p:nvSpPr>
              <p:cNvPr id="93227" name="Line 43"/>
              <p:cNvSpPr>
                <a:spLocks noChangeShapeType="1"/>
              </p:cNvSpPr>
              <p:nvPr/>
            </p:nvSpPr>
            <p:spPr bwMode="auto">
              <a:xfrm>
                <a:off x="5661" y="2857"/>
                <a:ext cx="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8" name="Text Box 44"/>
              <p:cNvSpPr txBox="1">
                <a:spLocks noChangeArrowheads="1"/>
              </p:cNvSpPr>
              <p:nvPr/>
            </p:nvSpPr>
            <p:spPr bwMode="auto">
              <a:xfrm>
                <a:off x="5841" y="2857"/>
                <a:ext cx="3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b="1" baseline="0"/>
                  <a:t>I</a:t>
                </a:r>
              </a:p>
            </p:txBody>
          </p:sp>
        </p:grpSp>
        <p:sp>
          <p:nvSpPr>
            <p:cNvPr id="93250" name="AutoShape 66"/>
            <p:cNvSpPr>
              <a:spLocks noChangeArrowheads="1"/>
            </p:cNvSpPr>
            <p:nvPr/>
          </p:nvSpPr>
          <p:spPr bwMode="auto">
            <a:xfrm rot="973640">
              <a:off x="612" y="1179"/>
              <a:ext cx="136" cy="318"/>
            </a:xfrm>
            <a:prstGeom prst="curvedLeftArrow">
              <a:avLst>
                <a:gd name="adj1" fmla="val 46765"/>
                <a:gd name="adj2" fmla="val 93529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249" name="Text Box 65"/>
            <p:cNvSpPr txBox="1">
              <a:spLocks noChangeArrowheads="1"/>
            </p:cNvSpPr>
            <p:nvPr/>
          </p:nvSpPr>
          <p:spPr bwMode="auto">
            <a:xfrm>
              <a:off x="23" y="1344"/>
              <a:ext cx="544" cy="237"/>
            </a:xfrm>
            <a:prstGeom prst="rect">
              <a:avLst/>
            </a:prstGeom>
            <a:noFill/>
            <a:ln w="9525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/>
                <a:t>NAD</a:t>
              </a:r>
              <a:r>
                <a:rPr lang="es-ES" b="1" baseline="30000"/>
                <a:t>+</a:t>
              </a:r>
              <a:endParaRPr lang="es-ES" b="1" baseline="0"/>
            </a:p>
          </p:txBody>
        </p:sp>
        <p:sp>
          <p:nvSpPr>
            <p:cNvPr id="93259" name="Freeform 75"/>
            <p:cNvSpPr>
              <a:spLocks/>
            </p:cNvSpPr>
            <p:nvPr/>
          </p:nvSpPr>
          <p:spPr bwMode="auto">
            <a:xfrm>
              <a:off x="839" y="1162"/>
              <a:ext cx="91" cy="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" y="91"/>
                </a:cxn>
              </a:cxnLst>
              <a:rect l="0" t="0" r="r" b="b"/>
              <a:pathLst>
                <a:path w="91" h="91">
                  <a:moveTo>
                    <a:pt x="0" y="0"/>
                  </a:moveTo>
                  <a:cubicBezTo>
                    <a:pt x="38" y="38"/>
                    <a:pt x="76" y="76"/>
                    <a:pt x="91" y="91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93266" name="Text Box 82"/>
          <p:cNvSpPr txBox="1">
            <a:spLocks noChangeArrowheads="1"/>
          </p:cNvSpPr>
          <p:nvPr/>
        </p:nvSpPr>
        <p:spPr bwMode="auto">
          <a:xfrm>
            <a:off x="323850" y="3978275"/>
            <a:ext cx="1835150" cy="846138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u="sng" baseline="0">
                <a:solidFill>
                  <a:srgbClr val="0000FF"/>
                </a:solidFill>
              </a:rPr>
              <a:t>Complejo I</a:t>
            </a:r>
          </a:p>
          <a:p>
            <a:pPr>
              <a:spcBef>
                <a:spcPct val="50000"/>
              </a:spcBef>
            </a:pPr>
            <a:r>
              <a:rPr lang="es-ES" sz="1400" i="1" baseline="0">
                <a:solidFill>
                  <a:srgbClr val="0000FF"/>
                </a:solidFill>
              </a:rPr>
              <a:t>NAD UBIQUINONA REDUCTASA</a:t>
            </a:r>
          </a:p>
        </p:txBody>
      </p:sp>
      <p:sp>
        <p:nvSpPr>
          <p:cNvPr id="93294" name="Oval 110"/>
          <p:cNvSpPr>
            <a:spLocks noChangeArrowheads="1"/>
          </p:cNvSpPr>
          <p:nvPr/>
        </p:nvSpPr>
        <p:spPr bwMode="auto">
          <a:xfrm>
            <a:off x="7019925" y="6308725"/>
            <a:ext cx="865188" cy="549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 sz="2400" b="1" baseline="0" dirty="0"/>
              <a:t>H</a:t>
            </a:r>
            <a:r>
              <a:rPr lang="es-AR" sz="2400" b="1" dirty="0"/>
              <a:t>2</a:t>
            </a:r>
            <a:r>
              <a:rPr lang="es-AR" sz="2400" b="1" baseline="0" dirty="0"/>
              <a:t>O</a:t>
            </a:r>
            <a:endParaRPr lang="es-ES" sz="2400" b="1" baseline="0" dirty="0"/>
          </a:p>
        </p:txBody>
      </p:sp>
      <p:sp>
        <p:nvSpPr>
          <p:cNvPr id="93313" name="Oval 129"/>
          <p:cNvSpPr>
            <a:spLocks noChangeArrowheads="1"/>
          </p:cNvSpPr>
          <p:nvPr/>
        </p:nvSpPr>
        <p:spPr bwMode="auto">
          <a:xfrm>
            <a:off x="3059113" y="1371600"/>
            <a:ext cx="433387" cy="348775"/>
          </a:xfrm>
          <a:prstGeom prst="ellipse">
            <a:avLst/>
          </a:prstGeom>
          <a:solidFill>
            <a:srgbClr val="FC1C04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 baseline="0"/>
              <a:t>e</a:t>
            </a:r>
            <a:r>
              <a:rPr lang="es-AR" baseline="30000"/>
              <a:t>-</a:t>
            </a:r>
            <a:endParaRPr lang="es-ES" baseline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3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3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93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3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3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93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9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93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9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2000"/>
                                        <p:tgtEl>
                                          <p:spTgt spid="93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9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1.85185E-6 C -0.00191 0.09259 -0.00277 0.18542 0.00695 0.23102 C 0.01667 0.27639 0.02743 0.26412 0.05764 0.27246 C 0.08785 0.28079 0.1474 0.27824 0.1882 0.28125 C 0.22882 0.28426 0.26702 0.28866 0.30174 0.29028 C 0.33663 0.29167 0.37587 0.29074 0.39705 0.29028 C 0.41823 0.28959 0.41875 0.28866 0.42934 0.28727 C 0.43976 0.28565 0.45139 0.28218 0.46007 0.28125 C 0.46875 0.28033 0.47795 0.27546 0.4816 0.28125 C 0.48507 0.28727 0.4816 0.3 0.4816 0.3169 C 0.4816 0.33357 0.48212 0.35533 0.4816 0.38195 C 0.48108 0.40857 0.47917 0.44861 0.47848 0.47685 C 0.47761 0.50486 0.47743 0.52824 0.47691 0.55093 C 0.47639 0.57361 0.47188 0.59769 0.47535 0.61296 C 0.479 0.62847 0.48386 0.62593 0.49844 0.64259 C 0.51302 0.65949 0.55278 0.70185 0.56302 0.71389 " pathEditMode="relative" rAng="0" ptsTypes="aaaaaaaaaaaaaaaA">
                                      <p:cBhvr>
                                        <p:cTn id="93" dur="5000" fill="hold"/>
                                        <p:tgtEl>
                                          <p:spTgt spid="933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00" y="3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57" grpId="0"/>
      <p:bldP spid="93241" grpId="0" animBg="1"/>
      <p:bldP spid="93245" grpId="0" animBg="1"/>
      <p:bldP spid="93246" grpId="0" animBg="1"/>
      <p:bldP spid="93248" grpId="0" animBg="1"/>
      <p:bldP spid="93253" grpId="0" animBg="1"/>
      <p:bldP spid="93254" grpId="0" animBg="1"/>
      <p:bldP spid="93255" grpId="0"/>
      <p:bldP spid="93256" grpId="0"/>
      <p:bldP spid="93239" grpId="0" animBg="1"/>
      <p:bldP spid="93240" grpId="0" animBg="1"/>
      <p:bldP spid="93244" grpId="0" animBg="1"/>
      <p:bldP spid="93247" grpId="0" animBg="1"/>
      <p:bldP spid="93252" grpId="0" animBg="1"/>
      <p:bldP spid="93294" grpId="0" animBg="1"/>
      <p:bldP spid="93313" grpId="0" animBg="1"/>
      <p:bldP spid="93313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93775"/>
          </a:xfr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COMPLEJO II</a:t>
            </a:r>
          </a:p>
        </p:txBody>
      </p:sp>
      <p:sp>
        <p:nvSpPr>
          <p:cNvPr id="176131" name="Rectangle 3" descr="30%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260600"/>
          </a:xfr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s-ES" sz="2400" b="1"/>
              <a:t>Succinato-coenzima Q oxidorreductasa</a:t>
            </a:r>
          </a:p>
          <a:p>
            <a:r>
              <a:rPr lang="es-ES" sz="2400" b="1"/>
              <a:t>Coenzima: FAD</a:t>
            </a:r>
          </a:p>
          <a:p>
            <a:r>
              <a:rPr lang="es-ES" sz="2400" b="1"/>
              <a:t>Proteínas ferrosulfuradas</a:t>
            </a:r>
          </a:p>
          <a:p>
            <a:r>
              <a:rPr lang="es-ES" sz="2400" b="1"/>
              <a:t>Transfiere equivalentes de reducción desde succinato a la coenzima Q</a:t>
            </a:r>
          </a:p>
          <a:p>
            <a:endParaRPr lang="es-ES" sz="2400" b="1"/>
          </a:p>
          <a:p>
            <a:pPr>
              <a:buFontTx/>
              <a:buNone/>
            </a:pPr>
            <a:endParaRPr lang="es-ES" sz="2400" b="1" baseline="-25000"/>
          </a:p>
          <a:p>
            <a:pPr>
              <a:buFontTx/>
              <a:buNone/>
            </a:pPr>
            <a:endParaRPr lang="es-ES" sz="2400" b="1" baseline="-25000"/>
          </a:p>
        </p:txBody>
      </p:sp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1403350" y="4076700"/>
            <a:ext cx="6913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baseline="0"/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539750" y="4005263"/>
            <a:ext cx="7956550" cy="2234458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400" b="1" baseline="0" dirty="0" err="1"/>
              <a:t>Succinato</a:t>
            </a:r>
            <a:r>
              <a:rPr lang="es-ES" sz="2400" b="1" baseline="0" dirty="0"/>
              <a:t> + </a:t>
            </a:r>
            <a:r>
              <a:rPr lang="es-ES" sz="2400" b="1" baseline="0" dirty="0" smtClean="0"/>
              <a:t>FAD                 </a:t>
            </a:r>
            <a:r>
              <a:rPr lang="es-ES" sz="2400" b="1" baseline="0" dirty="0" err="1" smtClean="0"/>
              <a:t>Fumarato</a:t>
            </a:r>
            <a:r>
              <a:rPr lang="es-ES" sz="2400" b="1" baseline="0" dirty="0" smtClean="0"/>
              <a:t> </a:t>
            </a:r>
            <a:r>
              <a:rPr lang="es-ES" sz="2400" b="1" baseline="0" dirty="0"/>
              <a:t>+ </a:t>
            </a:r>
            <a:r>
              <a:rPr lang="es-ES" sz="2400" b="1" baseline="0" dirty="0" smtClean="0"/>
              <a:t>FADH</a:t>
            </a:r>
            <a:r>
              <a:rPr lang="es-ES" sz="2400" b="1" dirty="0" smtClean="0"/>
              <a:t>2</a:t>
            </a:r>
            <a:endParaRPr lang="es-ES" sz="2400" b="1" dirty="0"/>
          </a:p>
          <a:p>
            <a:pPr>
              <a:spcBef>
                <a:spcPct val="20000"/>
              </a:spcBef>
            </a:pPr>
            <a:endParaRPr lang="es-ES" sz="2400" b="1" baseline="0" dirty="0"/>
          </a:p>
          <a:p>
            <a:pPr>
              <a:spcBef>
                <a:spcPct val="20000"/>
              </a:spcBef>
            </a:pPr>
            <a:r>
              <a:rPr lang="es-ES" sz="2400" b="1" baseline="0" dirty="0" smtClean="0"/>
              <a:t>FADH</a:t>
            </a:r>
            <a:r>
              <a:rPr lang="es-ES" sz="2400" b="1" dirty="0" smtClean="0"/>
              <a:t>2 </a:t>
            </a:r>
            <a:r>
              <a:rPr lang="es-ES" sz="2400" b="1" baseline="0" dirty="0" smtClean="0"/>
              <a:t> </a:t>
            </a:r>
            <a:r>
              <a:rPr lang="es-ES" sz="2400" b="1" baseline="0" dirty="0"/>
              <a:t>+ </a:t>
            </a:r>
            <a:r>
              <a:rPr lang="es-ES" sz="2400" b="1" baseline="0" dirty="0" smtClean="0"/>
              <a:t>Prot-Fe</a:t>
            </a:r>
            <a:r>
              <a:rPr lang="es-ES" sz="2400" b="1" baseline="30000" dirty="0"/>
              <a:t>3</a:t>
            </a:r>
            <a:r>
              <a:rPr lang="es-ES" sz="2400" b="1" baseline="30000" dirty="0" smtClean="0"/>
              <a:t>+</a:t>
            </a:r>
            <a:r>
              <a:rPr lang="es-ES" sz="2400" b="1" baseline="0" dirty="0" smtClean="0"/>
              <a:t>              FAD  </a:t>
            </a:r>
            <a:r>
              <a:rPr lang="es-ES" sz="2400" b="1" baseline="0" dirty="0"/>
              <a:t>+ </a:t>
            </a:r>
            <a:r>
              <a:rPr lang="es-ES" sz="2400" b="1" baseline="0" dirty="0" smtClean="0"/>
              <a:t>Prot-Fe</a:t>
            </a:r>
            <a:r>
              <a:rPr lang="es-ES" sz="2400" b="1" baseline="30000" dirty="0"/>
              <a:t>2</a:t>
            </a:r>
            <a:r>
              <a:rPr lang="es-ES" sz="2400" b="1" baseline="30000" dirty="0" smtClean="0"/>
              <a:t>+ </a:t>
            </a:r>
            <a:endParaRPr lang="es-ES" sz="2400" b="1" baseline="30000" dirty="0"/>
          </a:p>
          <a:p>
            <a:pPr>
              <a:spcBef>
                <a:spcPct val="20000"/>
              </a:spcBef>
            </a:pPr>
            <a:endParaRPr lang="es-ES" sz="2400" b="1" baseline="0" dirty="0"/>
          </a:p>
          <a:p>
            <a:pPr>
              <a:spcBef>
                <a:spcPct val="20000"/>
              </a:spcBef>
            </a:pPr>
            <a:r>
              <a:rPr lang="es-ES" sz="2400" b="1" baseline="0" dirty="0" smtClean="0"/>
              <a:t>Prot-Fe</a:t>
            </a:r>
            <a:r>
              <a:rPr lang="es-ES" sz="2400" b="1" baseline="30000" dirty="0" smtClean="0"/>
              <a:t>2+</a:t>
            </a:r>
            <a:r>
              <a:rPr lang="es-ES" baseline="0" dirty="0" smtClean="0"/>
              <a:t>  </a:t>
            </a:r>
            <a:r>
              <a:rPr lang="es-ES" baseline="0" dirty="0"/>
              <a:t>+  </a:t>
            </a:r>
            <a:r>
              <a:rPr lang="es-ES" sz="2400" b="1" baseline="0" dirty="0" err="1"/>
              <a:t>CoQ</a:t>
            </a:r>
            <a:r>
              <a:rPr lang="es-ES" sz="2400" b="1" baseline="0" dirty="0"/>
              <a:t>                     </a:t>
            </a:r>
            <a:r>
              <a:rPr lang="es-ES" sz="2400" b="1" baseline="0" dirty="0" smtClean="0"/>
              <a:t>Prot-Fe</a:t>
            </a:r>
            <a:r>
              <a:rPr lang="es-ES" sz="2400" b="1" baseline="30000" dirty="0"/>
              <a:t>3</a:t>
            </a:r>
            <a:r>
              <a:rPr lang="es-ES" sz="2400" b="1" baseline="30000" dirty="0" smtClean="0"/>
              <a:t>+</a:t>
            </a:r>
            <a:r>
              <a:rPr lang="es-ES" sz="2400" b="1" baseline="0" dirty="0" smtClean="0"/>
              <a:t>   </a:t>
            </a:r>
            <a:r>
              <a:rPr lang="es-ES" sz="2400" b="1" baseline="0" dirty="0"/>
              <a:t>+  </a:t>
            </a:r>
            <a:r>
              <a:rPr lang="es-ES" sz="2400" b="1" baseline="0" dirty="0" smtClean="0"/>
              <a:t>CoQH</a:t>
            </a:r>
            <a:r>
              <a:rPr lang="es-ES" sz="2400" b="1" dirty="0" smtClean="0"/>
              <a:t>2</a:t>
            </a:r>
            <a:endParaRPr lang="es-ES" sz="2400" b="1" dirty="0"/>
          </a:p>
        </p:txBody>
      </p:sp>
      <p:sp>
        <p:nvSpPr>
          <p:cNvPr id="176134" name="Line 6"/>
          <p:cNvSpPr>
            <a:spLocks noChangeShapeType="1"/>
          </p:cNvSpPr>
          <p:nvPr/>
        </p:nvSpPr>
        <p:spPr bwMode="auto">
          <a:xfrm>
            <a:off x="3635375" y="4267200"/>
            <a:ext cx="6477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6135" name="Line 7"/>
          <p:cNvSpPr>
            <a:spLocks noChangeShapeType="1"/>
          </p:cNvSpPr>
          <p:nvPr/>
        </p:nvSpPr>
        <p:spPr bwMode="auto">
          <a:xfrm>
            <a:off x="3619500" y="5181600"/>
            <a:ext cx="6477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>
            <a:off x="3492500" y="6092825"/>
            <a:ext cx="6477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6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6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1" grpId="0" uiExpand="1" build="p"/>
      <p:bldP spid="176133" grpId="0" animBg="1"/>
      <p:bldP spid="176134" grpId="0" animBg="1"/>
      <p:bldP spid="176135" grpId="0" animBg="1"/>
      <p:bldP spid="17613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6800"/>
          </a:xfrm>
          <a:gradFill rotWithShape="1">
            <a:gsLst>
              <a:gs pos="0">
                <a:srgbClr val="FBFDA1">
                  <a:gamma/>
                  <a:shade val="46275"/>
                  <a:invGamma/>
                </a:srgbClr>
              </a:gs>
              <a:gs pos="50000">
                <a:srgbClr val="FBFDA1"/>
              </a:gs>
              <a:gs pos="100000">
                <a:srgbClr val="FBFDA1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REACCION DE LA UBIQUINONA</a:t>
            </a:r>
          </a:p>
        </p:txBody>
      </p:sp>
      <p:grpSp>
        <p:nvGrpSpPr>
          <p:cNvPr id="189443" name="Group 3"/>
          <p:cNvGrpSpPr>
            <a:grpSpLocks/>
          </p:cNvGrpSpPr>
          <p:nvPr/>
        </p:nvGrpSpPr>
        <p:grpSpPr bwMode="auto">
          <a:xfrm>
            <a:off x="250825" y="1557338"/>
            <a:ext cx="2447925" cy="2454275"/>
            <a:chOff x="158" y="981"/>
            <a:chExt cx="1542" cy="1546"/>
          </a:xfrm>
        </p:grpSpPr>
        <p:grpSp>
          <p:nvGrpSpPr>
            <p:cNvPr id="189444" name="Group 4"/>
            <p:cNvGrpSpPr>
              <a:grpSpLocks/>
            </p:cNvGrpSpPr>
            <p:nvPr/>
          </p:nvGrpSpPr>
          <p:grpSpPr bwMode="auto">
            <a:xfrm>
              <a:off x="249" y="981"/>
              <a:ext cx="1361" cy="1332"/>
              <a:chOff x="249" y="981"/>
              <a:chExt cx="1361" cy="1332"/>
            </a:xfrm>
          </p:grpSpPr>
          <p:graphicFrame>
            <p:nvGraphicFramePr>
              <p:cNvPr id="189445" name="Object 5"/>
              <p:cNvGraphicFramePr>
                <a:graphicFrameLocks noChangeAspect="1"/>
              </p:cNvGraphicFramePr>
              <p:nvPr/>
            </p:nvGraphicFramePr>
            <p:xfrm>
              <a:off x="249" y="981"/>
              <a:ext cx="1361" cy="1332"/>
            </p:xfrm>
            <a:graphic>
              <a:graphicData uri="http://schemas.openxmlformats.org/presentationml/2006/ole">
                <p:oleObj spid="_x0000_s189544" name="Fotografía de Photo Editor" r:id="rId3" imgW="3801006" imgH="2114845" progId="">
                  <p:embed/>
                </p:oleObj>
              </a:graphicData>
            </a:graphic>
          </p:graphicFrame>
          <p:sp>
            <p:nvSpPr>
              <p:cNvPr id="189446" name="Text Box 6"/>
              <p:cNvSpPr txBox="1">
                <a:spLocks noChangeArrowheads="1"/>
              </p:cNvSpPr>
              <p:nvPr/>
            </p:nvSpPr>
            <p:spPr bwMode="auto">
              <a:xfrm>
                <a:off x="1383" y="1616"/>
                <a:ext cx="226" cy="231"/>
              </a:xfrm>
              <a:prstGeom prst="rect">
                <a:avLst/>
              </a:prstGeom>
              <a:solidFill>
                <a:srgbClr val="DDDDD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1" baseline="0"/>
                  <a:t>R</a:t>
                </a:r>
              </a:p>
            </p:txBody>
          </p:sp>
        </p:grpSp>
        <p:sp>
          <p:nvSpPr>
            <p:cNvPr id="189447" name="Text Box 7"/>
            <p:cNvSpPr txBox="1">
              <a:spLocks noChangeArrowheads="1"/>
            </p:cNvSpPr>
            <p:nvPr/>
          </p:nvSpPr>
          <p:spPr bwMode="auto">
            <a:xfrm>
              <a:off x="158" y="2296"/>
              <a:ext cx="1542" cy="23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 baseline="0"/>
                <a:t>Ubiquinona (UQ)</a:t>
              </a:r>
            </a:p>
          </p:txBody>
        </p:sp>
      </p:grpSp>
      <p:grpSp>
        <p:nvGrpSpPr>
          <p:cNvPr id="189448" name="Group 8"/>
          <p:cNvGrpSpPr>
            <a:grpSpLocks/>
          </p:cNvGrpSpPr>
          <p:nvPr/>
        </p:nvGrpSpPr>
        <p:grpSpPr bwMode="auto">
          <a:xfrm>
            <a:off x="2843213" y="2205038"/>
            <a:ext cx="1657350" cy="503237"/>
            <a:chOff x="1791" y="1389"/>
            <a:chExt cx="1044" cy="317"/>
          </a:xfrm>
        </p:grpSpPr>
        <p:sp>
          <p:nvSpPr>
            <p:cNvPr id="189449" name="Line 9"/>
            <p:cNvSpPr>
              <a:spLocks noChangeShapeType="1"/>
            </p:cNvSpPr>
            <p:nvPr/>
          </p:nvSpPr>
          <p:spPr bwMode="auto">
            <a:xfrm>
              <a:off x="1791" y="1706"/>
              <a:ext cx="104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9450" name="Text Box 10"/>
            <p:cNvSpPr txBox="1">
              <a:spLocks noChangeArrowheads="1"/>
            </p:cNvSpPr>
            <p:nvPr/>
          </p:nvSpPr>
          <p:spPr bwMode="auto">
            <a:xfrm>
              <a:off x="1837" y="1389"/>
              <a:ext cx="5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>
                  <a:solidFill>
                    <a:srgbClr val="F42B0A"/>
                  </a:solidFill>
                </a:rPr>
                <a:t>e</a:t>
              </a:r>
              <a:r>
                <a:rPr lang="es-ES" b="1" baseline="30000">
                  <a:solidFill>
                    <a:srgbClr val="F42B0A"/>
                  </a:solidFill>
                </a:rPr>
                <a:t>-</a:t>
              </a:r>
              <a:r>
                <a:rPr lang="es-ES" b="1" baseline="0">
                  <a:solidFill>
                    <a:srgbClr val="F42B0A"/>
                  </a:solidFill>
                </a:rPr>
                <a:t> + H</a:t>
              </a:r>
              <a:r>
                <a:rPr lang="es-ES" b="1" baseline="30000">
                  <a:solidFill>
                    <a:srgbClr val="F42B0A"/>
                  </a:solidFill>
                </a:rPr>
                <a:t>+</a:t>
              </a:r>
              <a:endParaRPr lang="es-ES" b="1" baseline="0">
                <a:solidFill>
                  <a:srgbClr val="F42B0A"/>
                </a:solidFill>
              </a:endParaRPr>
            </a:p>
          </p:txBody>
        </p:sp>
      </p:grpSp>
      <p:grpSp>
        <p:nvGrpSpPr>
          <p:cNvPr id="189451" name="Group 11"/>
          <p:cNvGrpSpPr>
            <a:grpSpLocks/>
          </p:cNvGrpSpPr>
          <p:nvPr/>
        </p:nvGrpSpPr>
        <p:grpSpPr bwMode="auto">
          <a:xfrm>
            <a:off x="4427538" y="1412875"/>
            <a:ext cx="2592387" cy="2527300"/>
            <a:chOff x="2789" y="890"/>
            <a:chExt cx="1633" cy="1592"/>
          </a:xfrm>
        </p:grpSpPr>
        <p:sp>
          <p:nvSpPr>
            <p:cNvPr id="189452" name="Text Box 12"/>
            <p:cNvSpPr txBox="1">
              <a:spLocks noChangeArrowheads="1"/>
            </p:cNvSpPr>
            <p:nvPr/>
          </p:nvSpPr>
          <p:spPr bwMode="auto">
            <a:xfrm>
              <a:off x="2789" y="2251"/>
              <a:ext cx="1633" cy="23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/>
                <a:t>Radical semiquinona</a:t>
              </a:r>
            </a:p>
          </p:txBody>
        </p:sp>
        <p:grpSp>
          <p:nvGrpSpPr>
            <p:cNvPr id="189453" name="Group 13"/>
            <p:cNvGrpSpPr>
              <a:grpSpLocks/>
            </p:cNvGrpSpPr>
            <p:nvPr/>
          </p:nvGrpSpPr>
          <p:grpSpPr bwMode="auto">
            <a:xfrm>
              <a:off x="3016" y="890"/>
              <a:ext cx="1361" cy="1377"/>
              <a:chOff x="3016" y="890"/>
              <a:chExt cx="1361" cy="1377"/>
            </a:xfrm>
          </p:grpSpPr>
          <p:grpSp>
            <p:nvGrpSpPr>
              <p:cNvPr id="189454" name="Group 14"/>
              <p:cNvGrpSpPr>
                <a:grpSpLocks/>
              </p:cNvGrpSpPr>
              <p:nvPr/>
            </p:nvGrpSpPr>
            <p:grpSpPr bwMode="auto">
              <a:xfrm>
                <a:off x="3016" y="890"/>
                <a:ext cx="1361" cy="1377"/>
                <a:chOff x="2925" y="890"/>
                <a:chExt cx="1361" cy="1377"/>
              </a:xfrm>
            </p:grpSpPr>
            <p:grpSp>
              <p:nvGrpSpPr>
                <p:cNvPr id="189455" name="Group 15"/>
                <p:cNvGrpSpPr>
                  <a:grpSpLocks/>
                </p:cNvGrpSpPr>
                <p:nvPr/>
              </p:nvGrpSpPr>
              <p:grpSpPr bwMode="auto">
                <a:xfrm>
                  <a:off x="2925" y="935"/>
                  <a:ext cx="1361" cy="1332"/>
                  <a:chOff x="249" y="981"/>
                  <a:chExt cx="1361" cy="1332"/>
                </a:xfrm>
              </p:grpSpPr>
              <p:graphicFrame>
                <p:nvGraphicFramePr>
                  <p:cNvPr id="189456" name="Object 16"/>
                  <p:cNvGraphicFramePr>
                    <a:graphicFrameLocks noChangeAspect="1"/>
                  </p:cNvGraphicFramePr>
                  <p:nvPr/>
                </p:nvGraphicFramePr>
                <p:xfrm>
                  <a:off x="249" y="981"/>
                  <a:ext cx="1361" cy="1332"/>
                </p:xfrm>
                <a:graphic>
                  <a:graphicData uri="http://schemas.openxmlformats.org/presentationml/2006/ole">
                    <p:oleObj spid="_x0000_s189545" name="Fotografía de Photo Editor" r:id="rId4" imgW="3801006" imgH="2114845" progId="">
                      <p:embed/>
                    </p:oleObj>
                  </a:graphicData>
                </a:graphic>
              </p:graphicFrame>
              <p:sp>
                <p:nvSpPr>
                  <p:cNvPr id="189457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83" y="1616"/>
                    <a:ext cx="226" cy="231"/>
                  </a:xfrm>
                  <a:prstGeom prst="rect">
                    <a:avLst/>
                  </a:prstGeom>
                  <a:solidFill>
                    <a:srgbClr val="DDDDDD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b="1" baseline="0"/>
                      <a:t>R</a:t>
                    </a:r>
                  </a:p>
                </p:txBody>
              </p:sp>
            </p:grpSp>
            <p:sp>
              <p:nvSpPr>
                <p:cNvPr id="189458" name="Line 18"/>
                <p:cNvSpPr>
                  <a:spLocks noChangeShapeType="1"/>
                </p:cNvSpPr>
                <p:nvPr/>
              </p:nvSpPr>
              <p:spPr bwMode="auto">
                <a:xfrm>
                  <a:off x="3696" y="1026"/>
                  <a:ext cx="0" cy="272"/>
                </a:xfrm>
                <a:prstGeom prst="line">
                  <a:avLst/>
                </a:prstGeom>
                <a:noFill/>
                <a:ln w="63500">
                  <a:solidFill>
                    <a:srgbClr val="EAEAEA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89459" name="Line 19"/>
                <p:cNvSpPr>
                  <a:spLocks noChangeShapeType="1"/>
                </p:cNvSpPr>
                <p:nvPr/>
              </p:nvSpPr>
              <p:spPr bwMode="auto">
                <a:xfrm>
                  <a:off x="3651" y="1752"/>
                  <a:ext cx="0" cy="272"/>
                </a:xfrm>
                <a:prstGeom prst="line">
                  <a:avLst/>
                </a:prstGeom>
                <a:noFill/>
                <a:ln w="63500">
                  <a:solidFill>
                    <a:srgbClr val="EAEAEA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89460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696" y="890"/>
                  <a:ext cx="227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b="1" baseline="0">
                      <a:solidFill>
                        <a:srgbClr val="F42B0A"/>
                      </a:solidFill>
                    </a:rPr>
                    <a:t>H</a:t>
                  </a:r>
                </a:p>
              </p:txBody>
            </p:sp>
          </p:grpSp>
          <p:sp>
            <p:nvSpPr>
              <p:cNvPr id="189461" name="Line 21"/>
              <p:cNvSpPr>
                <a:spLocks noChangeShapeType="1"/>
              </p:cNvSpPr>
              <p:nvPr/>
            </p:nvSpPr>
            <p:spPr bwMode="auto">
              <a:xfrm>
                <a:off x="3742" y="1752"/>
                <a:ext cx="0" cy="272"/>
              </a:xfrm>
              <a:prstGeom prst="line">
                <a:avLst/>
              </a:prstGeom>
              <a:noFill/>
              <a:ln w="66675">
                <a:solidFill>
                  <a:srgbClr val="EAEAEA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189462" name="Group 22"/>
          <p:cNvGrpSpPr>
            <a:grpSpLocks/>
          </p:cNvGrpSpPr>
          <p:nvPr/>
        </p:nvGrpSpPr>
        <p:grpSpPr bwMode="auto">
          <a:xfrm>
            <a:off x="4787900" y="4149725"/>
            <a:ext cx="2232025" cy="2382838"/>
            <a:chOff x="3016" y="2614"/>
            <a:chExt cx="1406" cy="1501"/>
          </a:xfrm>
        </p:grpSpPr>
        <p:grpSp>
          <p:nvGrpSpPr>
            <p:cNvPr id="189463" name="Group 23"/>
            <p:cNvGrpSpPr>
              <a:grpSpLocks/>
            </p:cNvGrpSpPr>
            <p:nvPr/>
          </p:nvGrpSpPr>
          <p:grpSpPr bwMode="auto">
            <a:xfrm>
              <a:off x="3016" y="2614"/>
              <a:ext cx="1361" cy="1377"/>
              <a:chOff x="3016" y="2614"/>
              <a:chExt cx="1361" cy="1377"/>
            </a:xfrm>
          </p:grpSpPr>
          <p:grpSp>
            <p:nvGrpSpPr>
              <p:cNvPr id="189464" name="Group 24"/>
              <p:cNvGrpSpPr>
                <a:grpSpLocks/>
              </p:cNvGrpSpPr>
              <p:nvPr/>
            </p:nvGrpSpPr>
            <p:grpSpPr bwMode="auto">
              <a:xfrm>
                <a:off x="3016" y="2659"/>
                <a:ext cx="1361" cy="1332"/>
                <a:chOff x="249" y="981"/>
                <a:chExt cx="1361" cy="1332"/>
              </a:xfrm>
            </p:grpSpPr>
            <p:graphicFrame>
              <p:nvGraphicFramePr>
                <p:cNvPr id="189465" name="Object 25"/>
                <p:cNvGraphicFramePr>
                  <a:graphicFrameLocks noChangeAspect="1"/>
                </p:cNvGraphicFramePr>
                <p:nvPr/>
              </p:nvGraphicFramePr>
              <p:xfrm>
                <a:off x="249" y="981"/>
                <a:ext cx="1361" cy="1332"/>
              </p:xfrm>
              <a:graphic>
                <a:graphicData uri="http://schemas.openxmlformats.org/presentationml/2006/ole">
                  <p:oleObj spid="_x0000_s189546" name="Fotografía de Photo Editor" r:id="rId5" imgW="3801006" imgH="2114845" progId="">
                    <p:embed/>
                  </p:oleObj>
                </a:graphicData>
              </a:graphic>
            </p:graphicFrame>
            <p:sp>
              <p:nvSpPr>
                <p:cNvPr id="18946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383" y="1616"/>
                  <a:ext cx="226" cy="231"/>
                </a:xfrm>
                <a:prstGeom prst="rect">
                  <a:avLst/>
                </a:prstGeom>
                <a:solidFill>
                  <a:srgbClr val="DDDDDD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b="1" baseline="0"/>
                    <a:t>R</a:t>
                  </a:r>
                </a:p>
              </p:txBody>
            </p:sp>
          </p:grpSp>
          <p:sp>
            <p:nvSpPr>
              <p:cNvPr id="189467" name="Line 27"/>
              <p:cNvSpPr>
                <a:spLocks noChangeShapeType="1"/>
              </p:cNvSpPr>
              <p:nvPr/>
            </p:nvSpPr>
            <p:spPr bwMode="auto">
              <a:xfrm>
                <a:off x="3787" y="2750"/>
                <a:ext cx="0" cy="272"/>
              </a:xfrm>
              <a:prstGeom prst="line">
                <a:avLst/>
              </a:prstGeom>
              <a:noFill/>
              <a:ln w="63500">
                <a:solidFill>
                  <a:srgbClr val="EAEAEA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9469" name="Text Box 29"/>
              <p:cNvSpPr txBox="1">
                <a:spLocks noChangeArrowheads="1"/>
              </p:cNvSpPr>
              <p:nvPr/>
            </p:nvSpPr>
            <p:spPr bwMode="auto">
              <a:xfrm>
                <a:off x="3787" y="2614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1" baseline="0">
                    <a:solidFill>
                      <a:srgbClr val="F42B0A"/>
                    </a:solidFill>
                  </a:rPr>
                  <a:t>H</a:t>
                </a:r>
              </a:p>
            </p:txBody>
          </p:sp>
          <p:sp>
            <p:nvSpPr>
              <p:cNvPr id="189470" name="Text Box 30"/>
              <p:cNvSpPr txBox="1">
                <a:spLocks noChangeArrowheads="1"/>
              </p:cNvSpPr>
              <p:nvPr/>
            </p:nvSpPr>
            <p:spPr bwMode="auto">
              <a:xfrm>
                <a:off x="3787" y="3657"/>
                <a:ext cx="22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b="1" baseline="0">
                    <a:solidFill>
                      <a:srgbClr val="F42B0A"/>
                    </a:solidFill>
                  </a:rPr>
                  <a:t>H</a:t>
                </a:r>
              </a:p>
            </p:txBody>
          </p:sp>
          <p:sp>
            <p:nvSpPr>
              <p:cNvPr id="189471" name="Line 31"/>
              <p:cNvSpPr>
                <a:spLocks noChangeShapeType="1"/>
              </p:cNvSpPr>
              <p:nvPr/>
            </p:nvSpPr>
            <p:spPr bwMode="auto">
              <a:xfrm>
                <a:off x="3923" y="3113"/>
                <a:ext cx="0" cy="272"/>
              </a:xfrm>
              <a:prstGeom prst="line">
                <a:avLst/>
              </a:prstGeom>
              <a:noFill/>
              <a:ln w="63500">
                <a:solidFill>
                  <a:srgbClr val="EAEAEA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9472" name="Line 32"/>
              <p:cNvSpPr>
                <a:spLocks noChangeShapeType="1"/>
              </p:cNvSpPr>
              <p:nvPr/>
            </p:nvSpPr>
            <p:spPr bwMode="auto">
              <a:xfrm>
                <a:off x="3606" y="3113"/>
                <a:ext cx="0" cy="272"/>
              </a:xfrm>
              <a:prstGeom prst="line">
                <a:avLst/>
              </a:prstGeom>
              <a:noFill/>
              <a:ln w="63500">
                <a:solidFill>
                  <a:srgbClr val="EAEAEA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9473" name="Line 33"/>
              <p:cNvSpPr>
                <a:spLocks noChangeShapeType="1"/>
              </p:cNvSpPr>
              <p:nvPr/>
            </p:nvSpPr>
            <p:spPr bwMode="auto">
              <a:xfrm flipH="1">
                <a:off x="3606" y="3067"/>
                <a:ext cx="136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9474" name="Line 34"/>
              <p:cNvSpPr>
                <a:spLocks noChangeShapeType="1"/>
              </p:cNvSpPr>
              <p:nvPr/>
            </p:nvSpPr>
            <p:spPr bwMode="auto">
              <a:xfrm>
                <a:off x="3606" y="3339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9475" name="Line 35"/>
              <p:cNvSpPr>
                <a:spLocks noChangeShapeType="1"/>
              </p:cNvSpPr>
              <p:nvPr/>
            </p:nvSpPr>
            <p:spPr bwMode="auto">
              <a:xfrm>
                <a:off x="3923" y="3158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89468" name="Line 28"/>
              <p:cNvSpPr>
                <a:spLocks noChangeShapeType="1"/>
              </p:cNvSpPr>
              <p:nvPr/>
            </p:nvSpPr>
            <p:spPr bwMode="auto">
              <a:xfrm>
                <a:off x="3763" y="3475"/>
                <a:ext cx="0" cy="227"/>
              </a:xfrm>
              <a:prstGeom prst="line">
                <a:avLst/>
              </a:prstGeom>
              <a:noFill/>
              <a:ln w="63500">
                <a:solidFill>
                  <a:srgbClr val="EAEAEA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189476" name="Text Box 36"/>
            <p:cNvSpPr txBox="1">
              <a:spLocks noChangeArrowheads="1"/>
            </p:cNvSpPr>
            <p:nvPr/>
          </p:nvSpPr>
          <p:spPr bwMode="auto">
            <a:xfrm>
              <a:off x="3016" y="3884"/>
              <a:ext cx="1406" cy="23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/>
                <a:t>Ubiquinol (UQH</a:t>
              </a:r>
              <a:r>
                <a:rPr lang="es-ES" b="1"/>
                <a:t>2</a:t>
              </a:r>
              <a:r>
                <a:rPr lang="es-ES" b="1" baseline="0"/>
                <a:t>)</a:t>
              </a:r>
            </a:p>
          </p:txBody>
        </p:sp>
      </p:grpSp>
      <p:grpSp>
        <p:nvGrpSpPr>
          <p:cNvPr id="189477" name="Group 37"/>
          <p:cNvGrpSpPr>
            <a:grpSpLocks/>
          </p:cNvGrpSpPr>
          <p:nvPr/>
        </p:nvGrpSpPr>
        <p:grpSpPr bwMode="auto">
          <a:xfrm>
            <a:off x="4284663" y="4005263"/>
            <a:ext cx="1008062" cy="431800"/>
            <a:chOff x="2699" y="2523"/>
            <a:chExt cx="635" cy="272"/>
          </a:xfrm>
        </p:grpSpPr>
        <p:sp>
          <p:nvSpPr>
            <p:cNvPr id="189478" name="Text Box 38"/>
            <p:cNvSpPr txBox="1">
              <a:spLocks noChangeArrowheads="1"/>
            </p:cNvSpPr>
            <p:nvPr/>
          </p:nvSpPr>
          <p:spPr bwMode="auto">
            <a:xfrm>
              <a:off x="2699" y="2523"/>
              <a:ext cx="59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>
                  <a:solidFill>
                    <a:srgbClr val="F42B0A"/>
                  </a:solidFill>
                </a:rPr>
                <a:t>e</a:t>
              </a:r>
              <a:r>
                <a:rPr lang="es-ES" b="1" baseline="30000">
                  <a:solidFill>
                    <a:srgbClr val="F42B0A"/>
                  </a:solidFill>
                </a:rPr>
                <a:t>-</a:t>
              </a:r>
              <a:r>
                <a:rPr lang="es-ES" b="1" baseline="0">
                  <a:solidFill>
                    <a:srgbClr val="F42B0A"/>
                  </a:solidFill>
                </a:rPr>
                <a:t> + H</a:t>
              </a:r>
              <a:r>
                <a:rPr lang="es-ES" b="1" baseline="30000">
                  <a:solidFill>
                    <a:srgbClr val="F42B0A"/>
                  </a:solidFill>
                </a:rPr>
                <a:t>+</a:t>
              </a:r>
              <a:endParaRPr lang="es-ES" b="1" baseline="0">
                <a:solidFill>
                  <a:srgbClr val="F42B0A"/>
                </a:solidFill>
              </a:endParaRPr>
            </a:p>
          </p:txBody>
        </p:sp>
        <p:sp>
          <p:nvSpPr>
            <p:cNvPr id="189479" name="Line 39"/>
            <p:cNvSpPr>
              <a:spLocks noChangeShapeType="1"/>
            </p:cNvSpPr>
            <p:nvPr/>
          </p:nvSpPr>
          <p:spPr bwMode="auto">
            <a:xfrm>
              <a:off x="3334" y="2523"/>
              <a:ext cx="0" cy="2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1870962" y="2204864"/>
            <a:ext cx="5293326" cy="491282"/>
            <a:chOff x="1594825" y="2463279"/>
            <a:chExt cx="5293326" cy="491282"/>
          </a:xfrm>
        </p:grpSpPr>
        <p:sp>
          <p:nvSpPr>
            <p:cNvPr id="2" name="1 CuadroTexto"/>
            <p:cNvSpPr txBox="1"/>
            <p:nvPr/>
          </p:nvSpPr>
          <p:spPr>
            <a:xfrm>
              <a:off x="1594825" y="2463279"/>
              <a:ext cx="21130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aseline="0" dirty="0" smtClean="0"/>
                <a:t>C</a:t>
              </a:r>
              <a:r>
                <a:rPr lang="es-ES" sz="2400" dirty="0" smtClean="0"/>
                <a:t>6</a:t>
              </a:r>
              <a:r>
                <a:rPr lang="es-ES" sz="2400" baseline="0" dirty="0" smtClean="0"/>
                <a:t>H</a:t>
              </a:r>
              <a:r>
                <a:rPr lang="es-ES" sz="2400" dirty="0" smtClean="0"/>
                <a:t>12</a:t>
              </a:r>
              <a:r>
                <a:rPr lang="es-ES" sz="2400" baseline="0" dirty="0" smtClean="0"/>
                <a:t>O</a:t>
              </a:r>
              <a:r>
                <a:rPr lang="es-ES" sz="2400" dirty="0" smtClean="0"/>
                <a:t>6</a:t>
              </a:r>
              <a:r>
                <a:rPr lang="es-ES" sz="2400" baseline="0" dirty="0" smtClean="0"/>
                <a:t> +6O</a:t>
              </a:r>
              <a:r>
                <a:rPr lang="es-ES" sz="2400" dirty="0" smtClean="0"/>
                <a:t>2</a:t>
              </a:r>
              <a:endParaRPr lang="es-ES" sz="2400" dirty="0"/>
            </a:p>
          </p:txBody>
        </p:sp>
        <p:cxnSp>
          <p:nvCxnSpPr>
            <p:cNvPr id="4" name="3 Conector recto de flecha"/>
            <p:cNvCxnSpPr/>
            <p:nvPr/>
          </p:nvCxnSpPr>
          <p:spPr bwMode="auto">
            <a:xfrm>
              <a:off x="3733259" y="2723728"/>
              <a:ext cx="1126773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" name="4 CuadroTexto"/>
            <p:cNvSpPr txBox="1"/>
            <p:nvPr/>
          </p:nvSpPr>
          <p:spPr>
            <a:xfrm>
              <a:off x="4860032" y="2492896"/>
              <a:ext cx="20281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aseline="0" dirty="0" smtClean="0"/>
                <a:t>6CO</a:t>
              </a:r>
              <a:r>
                <a:rPr lang="es-ES" sz="2400" dirty="0" smtClean="0"/>
                <a:t>2</a:t>
              </a:r>
              <a:r>
                <a:rPr lang="es-ES" sz="2400" baseline="0" dirty="0" smtClean="0"/>
                <a:t> + 6H</a:t>
              </a:r>
              <a:r>
                <a:rPr lang="es-ES" sz="2400" dirty="0" smtClean="0"/>
                <a:t>2</a:t>
              </a:r>
              <a:r>
                <a:rPr lang="es-ES" sz="2400" baseline="0" dirty="0" smtClean="0"/>
                <a:t>O</a:t>
              </a:r>
              <a:endParaRPr lang="es-ES" sz="2400" baseline="0" dirty="0"/>
            </a:p>
          </p:txBody>
        </p:sp>
      </p:grpSp>
      <p:sp>
        <p:nvSpPr>
          <p:cNvPr id="7" name="6 CuadroTexto"/>
          <p:cNvSpPr txBox="1"/>
          <p:nvPr/>
        </p:nvSpPr>
        <p:spPr>
          <a:xfrm>
            <a:off x="1979712" y="3111351"/>
            <a:ext cx="5110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baseline="0" dirty="0" smtClean="0">
                <a:solidFill>
                  <a:srgbClr val="FF0000"/>
                </a:solidFill>
              </a:rPr>
              <a:t>Δ</a:t>
            </a:r>
            <a:r>
              <a:rPr lang="es-ES" sz="2400" b="1" baseline="0" dirty="0" smtClean="0">
                <a:solidFill>
                  <a:srgbClr val="FF0000"/>
                </a:solidFill>
              </a:rPr>
              <a:t>G</a:t>
            </a:r>
            <a:r>
              <a:rPr lang="es-ES" sz="2400" b="1" baseline="30000" dirty="0" smtClean="0">
                <a:solidFill>
                  <a:srgbClr val="FF0000"/>
                </a:solidFill>
              </a:rPr>
              <a:t>0</a:t>
            </a:r>
            <a:r>
              <a:rPr lang="es-ES" sz="2400" b="1" baseline="0" dirty="0" smtClean="0">
                <a:solidFill>
                  <a:srgbClr val="FF0000"/>
                </a:solidFill>
              </a:rPr>
              <a:t>= -2870 </a:t>
            </a:r>
            <a:r>
              <a:rPr lang="es-ES" sz="2400" b="1" baseline="0" dirty="0" err="1" smtClean="0">
                <a:solidFill>
                  <a:srgbClr val="FF0000"/>
                </a:solidFill>
              </a:rPr>
              <a:t>Kj</a:t>
            </a:r>
            <a:r>
              <a:rPr lang="es-ES" sz="2400" b="1" baseline="0" dirty="0" smtClean="0">
                <a:solidFill>
                  <a:srgbClr val="FF0000"/>
                </a:solidFill>
              </a:rPr>
              <a:t>/mol </a:t>
            </a:r>
            <a:r>
              <a:rPr lang="es-ES" sz="2400" b="1" baseline="0" dirty="0" err="1" smtClean="0">
                <a:solidFill>
                  <a:srgbClr val="FF0000"/>
                </a:solidFill>
              </a:rPr>
              <a:t>ó</a:t>
            </a:r>
            <a:r>
              <a:rPr lang="es-ES" sz="2400" b="1" baseline="0" dirty="0" smtClean="0">
                <a:solidFill>
                  <a:srgbClr val="FF0000"/>
                </a:solidFill>
              </a:rPr>
              <a:t> -686 kcal/mol</a:t>
            </a:r>
            <a:endParaRPr lang="es-ES" sz="2400" b="1" baseline="0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85800" y="476672"/>
            <a:ext cx="7853067" cy="523220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s-ES" sz="2800" b="1" baseline="0" dirty="0" smtClean="0"/>
              <a:t>OXIDACION COMPLETA DE LA GLUCOSA</a:t>
            </a:r>
            <a:endParaRPr lang="es-ES" sz="2800" b="1" baseline="0" dirty="0"/>
          </a:p>
        </p:txBody>
      </p:sp>
    </p:spTree>
    <p:extLst>
      <p:ext uri="{BB962C8B-B14F-4D97-AF65-F5344CB8AC3E}">
        <p14:creationId xmlns="" xmlns:p14="http://schemas.microsoft.com/office/powerpoint/2010/main" val="347041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_tradnl" sz="3200" b="1" i="1" dirty="0" smtClean="0"/>
              <a:t>Otras deshidrogenasas</a:t>
            </a:r>
            <a:r>
              <a:rPr lang="es-ES_tradnl" sz="3200" b="1" dirty="0" smtClean="0"/>
              <a:t> </a:t>
            </a:r>
            <a:r>
              <a:rPr lang="es-ES_tradnl" sz="3200" b="1" dirty="0"/>
              <a:t>que entregan electrones a la </a:t>
            </a:r>
            <a:r>
              <a:rPr lang="es-ES_tradnl" sz="3200" b="1" dirty="0" err="1"/>
              <a:t>Ubiquinona</a:t>
            </a:r>
            <a:endParaRPr lang="es-ES_tradnl" sz="3200" b="1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b="1" i="1" dirty="0" err="1"/>
              <a:t>Acil-CoA</a:t>
            </a:r>
            <a:r>
              <a:rPr lang="es-ES_tradnl" sz="2800" b="1" i="1" dirty="0"/>
              <a:t> deshidrogenasa</a:t>
            </a:r>
          </a:p>
          <a:p>
            <a:endParaRPr lang="es-ES_tradnl" sz="2800" b="1" i="1" dirty="0"/>
          </a:p>
          <a:p>
            <a:endParaRPr lang="es-ES_tradnl" sz="2800" b="1" i="1" dirty="0"/>
          </a:p>
          <a:p>
            <a:endParaRPr lang="es-ES_tradnl" sz="2800" b="1" i="1" dirty="0"/>
          </a:p>
          <a:p>
            <a:endParaRPr lang="es-ES_tradnl" sz="2800" b="1" i="1" dirty="0"/>
          </a:p>
          <a:p>
            <a:r>
              <a:rPr lang="es-ES_tradnl" sz="2800" b="1" i="1" dirty="0" smtClean="0"/>
              <a:t>Glicerol-3-fosfato deshidrogenasa</a:t>
            </a:r>
            <a:endParaRPr lang="es-ES_tradnl" sz="2800" b="1" i="1" dirty="0"/>
          </a:p>
        </p:txBody>
      </p:sp>
      <p:sp>
        <p:nvSpPr>
          <p:cNvPr id="153604" name="Oval 4"/>
          <p:cNvSpPr>
            <a:spLocks noChangeArrowheads="1"/>
          </p:cNvSpPr>
          <p:nvPr/>
        </p:nvSpPr>
        <p:spPr bwMode="auto">
          <a:xfrm>
            <a:off x="468313" y="2349500"/>
            <a:ext cx="1511300" cy="792163"/>
          </a:xfrm>
          <a:prstGeom prst="ellipse">
            <a:avLst/>
          </a:prstGeom>
          <a:solidFill>
            <a:srgbClr val="E9E9E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FADH</a:t>
            </a:r>
            <a:r>
              <a:rPr lang="es-ES_tradnl" sz="2000" b="1"/>
              <a:t>2</a:t>
            </a:r>
            <a:endParaRPr lang="es-ES_tradnl" sz="2000" b="1" baseline="0"/>
          </a:p>
        </p:txBody>
      </p:sp>
      <p:sp>
        <p:nvSpPr>
          <p:cNvPr id="153605" name="AutoShape 5"/>
          <p:cNvSpPr>
            <a:spLocks noChangeArrowheads="1"/>
          </p:cNvSpPr>
          <p:nvPr/>
        </p:nvSpPr>
        <p:spPr bwMode="auto">
          <a:xfrm>
            <a:off x="2051050" y="2565400"/>
            <a:ext cx="1079500" cy="215900"/>
          </a:xfrm>
          <a:prstGeom prst="curvedDownArrow">
            <a:avLst>
              <a:gd name="adj1" fmla="val 100000"/>
              <a:gd name="adj2" fmla="val 20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607" name="Oval 7"/>
          <p:cNvSpPr>
            <a:spLocks noChangeArrowheads="1"/>
          </p:cNvSpPr>
          <p:nvPr/>
        </p:nvSpPr>
        <p:spPr bwMode="auto">
          <a:xfrm>
            <a:off x="3200400" y="2492375"/>
            <a:ext cx="1511300" cy="792163"/>
          </a:xfrm>
          <a:prstGeom prst="ellipse">
            <a:avLst/>
          </a:prstGeom>
          <a:solidFill>
            <a:srgbClr val="E9E9E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 dirty="0" err="1"/>
              <a:t>CoQ</a:t>
            </a:r>
            <a:endParaRPr lang="es-ES_tradnl" sz="2000" b="1" baseline="0" dirty="0"/>
          </a:p>
        </p:txBody>
      </p:sp>
      <p:sp>
        <p:nvSpPr>
          <p:cNvPr id="153610" name="AutoShape 10"/>
          <p:cNvSpPr>
            <a:spLocks noChangeArrowheads="1"/>
          </p:cNvSpPr>
          <p:nvPr/>
        </p:nvSpPr>
        <p:spPr bwMode="auto">
          <a:xfrm>
            <a:off x="2339975" y="5084763"/>
            <a:ext cx="1079500" cy="215900"/>
          </a:xfrm>
          <a:prstGeom prst="curvedDownArrow">
            <a:avLst>
              <a:gd name="adj1" fmla="val 100000"/>
              <a:gd name="adj2" fmla="val 20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611" name="Oval 11"/>
          <p:cNvSpPr>
            <a:spLocks noChangeArrowheads="1"/>
          </p:cNvSpPr>
          <p:nvPr/>
        </p:nvSpPr>
        <p:spPr bwMode="auto">
          <a:xfrm>
            <a:off x="755650" y="5084763"/>
            <a:ext cx="1511300" cy="792162"/>
          </a:xfrm>
          <a:prstGeom prst="ellipse">
            <a:avLst/>
          </a:prstGeom>
          <a:solidFill>
            <a:srgbClr val="E9E9E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FADH</a:t>
            </a:r>
            <a:r>
              <a:rPr lang="es-ES_tradnl" sz="2000" b="1"/>
              <a:t>2</a:t>
            </a:r>
            <a:endParaRPr lang="es-ES_tradnl" baseline="0"/>
          </a:p>
        </p:txBody>
      </p:sp>
      <p:sp>
        <p:nvSpPr>
          <p:cNvPr id="153612" name="Oval 12"/>
          <p:cNvSpPr>
            <a:spLocks noChangeArrowheads="1"/>
          </p:cNvSpPr>
          <p:nvPr/>
        </p:nvSpPr>
        <p:spPr bwMode="auto">
          <a:xfrm>
            <a:off x="3203575" y="5157788"/>
            <a:ext cx="1511300" cy="792162"/>
          </a:xfrm>
          <a:prstGeom prst="ellipse">
            <a:avLst/>
          </a:prstGeom>
          <a:solidFill>
            <a:srgbClr val="E9E9E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baseline="0"/>
              <a:t>CoQ</a:t>
            </a:r>
            <a:endParaRPr lang="es-ES_tradnl" baseline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build="p"/>
      <p:bldP spid="153604" grpId="0" animBg="1"/>
      <p:bldP spid="153605" grpId="0" animBg="1"/>
      <p:bldP spid="153607" grpId="0" animBg="1"/>
      <p:bldP spid="153610" grpId="0" animBg="1"/>
      <p:bldP spid="153611" grpId="0" animBg="1"/>
      <p:bldP spid="1536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84" name="Rectangle 44"/>
          <p:cNvSpPr>
            <a:spLocks noChangeArrowheads="1"/>
          </p:cNvSpPr>
          <p:nvPr/>
        </p:nvSpPr>
        <p:spPr bwMode="auto">
          <a:xfrm>
            <a:off x="0" y="2514600"/>
            <a:ext cx="9144000" cy="2089150"/>
          </a:xfrm>
          <a:prstGeom prst="rect">
            <a:avLst/>
          </a:prstGeom>
          <a:solidFill>
            <a:srgbClr val="E7E7E7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accent2"/>
            </a:solidFill>
          </a:ln>
        </p:spPr>
        <p:txBody>
          <a:bodyPr/>
          <a:lstStyle/>
          <a:p>
            <a:r>
              <a:rPr lang="es-ES" sz="3200" b="1" dirty="0"/>
              <a:t>CAMINO DE LOS ELECTRONES desde el COMPLEJO III al O</a:t>
            </a:r>
            <a:r>
              <a:rPr lang="es-ES" sz="3200" b="1" baseline="-25000" dirty="0"/>
              <a:t>2</a:t>
            </a:r>
          </a:p>
        </p:txBody>
      </p:sp>
      <p:pic>
        <p:nvPicPr>
          <p:cNvPr id="138244" name="Picture 4" descr="sp528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24000" contrast="24000"/>
          </a:blip>
          <a:srcRect/>
          <a:stretch>
            <a:fillRect/>
          </a:stretch>
        </p:blipFill>
        <p:spPr>
          <a:xfrm>
            <a:off x="468313" y="3141663"/>
            <a:ext cx="4038600" cy="1198562"/>
          </a:xfrm>
          <a:noFill/>
          <a:ln/>
        </p:spPr>
      </p:pic>
      <p:pic>
        <p:nvPicPr>
          <p:cNvPr id="138248" name="Picture 8" descr="sp528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lum bright="-24000" contrast="24000"/>
          </a:blip>
          <a:srcRect r="19733" b="-5482"/>
          <a:stretch>
            <a:fillRect/>
          </a:stretch>
        </p:blipFill>
        <p:spPr>
          <a:xfrm>
            <a:off x="3862388" y="3141663"/>
            <a:ext cx="3241675" cy="1295400"/>
          </a:xfrm>
          <a:noFill/>
          <a:ln/>
        </p:spPr>
      </p:pic>
      <p:pic>
        <p:nvPicPr>
          <p:cNvPr id="138250" name="Picture 10" descr="sp528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lum bright="-24000" contrast="24000"/>
          </a:blip>
          <a:srcRect l="53381" b="-5481"/>
          <a:stretch>
            <a:fillRect/>
          </a:stretch>
        </p:blipFill>
        <p:spPr>
          <a:xfrm>
            <a:off x="7081838" y="3141663"/>
            <a:ext cx="1882775" cy="1295400"/>
          </a:xfrm>
          <a:noFill/>
          <a:ln/>
        </p:spPr>
      </p:pic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107950" y="3141663"/>
            <a:ext cx="1008063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baseline="0"/>
              <a:t>CoQH</a:t>
            </a:r>
            <a:r>
              <a:rPr lang="es-ES" b="1"/>
              <a:t>2</a:t>
            </a:r>
            <a:endParaRPr lang="es-ES" b="1" baseline="0"/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322263" y="4076700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CoQ</a:t>
            </a:r>
          </a:p>
        </p:txBody>
      </p:sp>
      <p:sp>
        <p:nvSpPr>
          <p:cNvPr id="138252" name="Oval 12"/>
          <p:cNvSpPr>
            <a:spLocks noChangeArrowheads="1"/>
          </p:cNvSpPr>
          <p:nvPr/>
        </p:nvSpPr>
        <p:spPr bwMode="auto">
          <a:xfrm>
            <a:off x="1485900" y="3500438"/>
            <a:ext cx="1009650" cy="576262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 baseline="0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 baseline="0">
                <a:solidFill>
                  <a:srgbClr val="3366FF"/>
                </a:solidFill>
              </a:rPr>
              <a:t>b</a:t>
            </a:r>
            <a:r>
              <a:rPr lang="es-ES" b="1">
                <a:solidFill>
                  <a:srgbClr val="3366FF"/>
                </a:solidFill>
              </a:rPr>
              <a:t>566</a:t>
            </a:r>
            <a:endParaRPr lang="es-ES" b="1" baseline="0">
              <a:solidFill>
                <a:srgbClr val="3366FF"/>
              </a:solidFill>
            </a:endParaRPr>
          </a:p>
        </p:txBody>
      </p:sp>
      <p:sp>
        <p:nvSpPr>
          <p:cNvPr id="138253" name="Text Box 13"/>
          <p:cNvSpPr txBox="1">
            <a:spLocks noChangeArrowheads="1"/>
          </p:cNvSpPr>
          <p:nvPr/>
        </p:nvSpPr>
        <p:spPr bwMode="auto">
          <a:xfrm>
            <a:off x="169227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Fe</a:t>
            </a:r>
            <a:r>
              <a:rPr lang="es-ES" b="1" baseline="30000"/>
              <a:t>+++</a:t>
            </a:r>
            <a:endParaRPr lang="es-ES" b="1" baseline="0"/>
          </a:p>
        </p:txBody>
      </p:sp>
      <p:sp>
        <p:nvSpPr>
          <p:cNvPr id="138254" name="Text Box 14"/>
          <p:cNvSpPr txBox="1">
            <a:spLocks noChangeArrowheads="1"/>
          </p:cNvSpPr>
          <p:nvPr/>
        </p:nvSpPr>
        <p:spPr bwMode="auto">
          <a:xfrm>
            <a:off x="507682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Fe</a:t>
            </a:r>
            <a:r>
              <a:rPr lang="es-ES" b="1" baseline="30000"/>
              <a:t>++</a:t>
            </a:r>
            <a:endParaRPr lang="es-ES" b="1" baseline="0"/>
          </a:p>
        </p:txBody>
      </p:sp>
      <p:sp>
        <p:nvSpPr>
          <p:cNvPr id="138255" name="Text Box 15"/>
          <p:cNvSpPr txBox="1">
            <a:spLocks noChangeArrowheads="1"/>
          </p:cNvSpPr>
          <p:nvPr/>
        </p:nvSpPr>
        <p:spPr bwMode="auto">
          <a:xfrm>
            <a:off x="277177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Fe</a:t>
            </a:r>
            <a:r>
              <a:rPr lang="es-ES" b="1" baseline="30000"/>
              <a:t>++</a:t>
            </a:r>
            <a:endParaRPr lang="es-ES" b="1" baseline="0"/>
          </a:p>
        </p:txBody>
      </p:sp>
      <p:sp>
        <p:nvSpPr>
          <p:cNvPr id="138256" name="Text Box 16"/>
          <p:cNvSpPr txBox="1">
            <a:spLocks noChangeArrowheads="1"/>
          </p:cNvSpPr>
          <p:nvPr/>
        </p:nvSpPr>
        <p:spPr bwMode="auto">
          <a:xfrm>
            <a:off x="385127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Fe</a:t>
            </a:r>
            <a:r>
              <a:rPr lang="es-ES" b="1" baseline="30000"/>
              <a:t>+++</a:t>
            </a:r>
            <a:endParaRPr lang="es-ES" baseline="0"/>
          </a:p>
        </p:txBody>
      </p:sp>
      <p:sp>
        <p:nvSpPr>
          <p:cNvPr id="138257" name="Text Box 17"/>
          <p:cNvSpPr txBox="1">
            <a:spLocks noChangeArrowheads="1"/>
          </p:cNvSpPr>
          <p:nvPr/>
        </p:nvSpPr>
        <p:spPr bwMode="auto">
          <a:xfrm>
            <a:off x="615632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Fe</a:t>
            </a:r>
            <a:r>
              <a:rPr lang="es-ES" b="1" baseline="30000"/>
              <a:t>+++</a:t>
            </a:r>
            <a:endParaRPr lang="es-ES" baseline="0"/>
          </a:p>
        </p:txBody>
      </p:sp>
      <p:sp>
        <p:nvSpPr>
          <p:cNvPr id="138258" name="Text Box 18"/>
          <p:cNvSpPr txBox="1">
            <a:spLocks noChangeArrowheads="1"/>
          </p:cNvSpPr>
          <p:nvPr/>
        </p:nvSpPr>
        <p:spPr bwMode="auto">
          <a:xfrm>
            <a:off x="1692275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Fe</a:t>
            </a:r>
            <a:r>
              <a:rPr lang="es-ES" b="1" baseline="30000"/>
              <a:t>++</a:t>
            </a:r>
            <a:endParaRPr lang="es-ES" baseline="0"/>
          </a:p>
        </p:txBody>
      </p:sp>
      <p:sp>
        <p:nvSpPr>
          <p:cNvPr id="138259" name="Text Box 19"/>
          <p:cNvSpPr txBox="1">
            <a:spLocks noChangeArrowheads="1"/>
          </p:cNvSpPr>
          <p:nvPr/>
        </p:nvSpPr>
        <p:spPr bwMode="auto">
          <a:xfrm>
            <a:off x="2843213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Fe</a:t>
            </a:r>
            <a:r>
              <a:rPr lang="es-ES" b="1" baseline="30000"/>
              <a:t>+++</a:t>
            </a:r>
            <a:endParaRPr lang="es-ES" baseline="0"/>
          </a:p>
        </p:txBody>
      </p:sp>
      <p:sp>
        <p:nvSpPr>
          <p:cNvPr id="138260" name="Text Box 20"/>
          <p:cNvSpPr txBox="1">
            <a:spLocks noChangeArrowheads="1"/>
          </p:cNvSpPr>
          <p:nvPr/>
        </p:nvSpPr>
        <p:spPr bwMode="auto">
          <a:xfrm>
            <a:off x="3924300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Fe</a:t>
            </a:r>
            <a:r>
              <a:rPr lang="es-ES" b="1" baseline="30000"/>
              <a:t>++</a:t>
            </a:r>
            <a:endParaRPr lang="es-ES" baseline="0"/>
          </a:p>
        </p:txBody>
      </p:sp>
      <p:sp>
        <p:nvSpPr>
          <p:cNvPr id="138261" name="Text Box 21"/>
          <p:cNvSpPr txBox="1">
            <a:spLocks noChangeArrowheads="1"/>
          </p:cNvSpPr>
          <p:nvPr/>
        </p:nvSpPr>
        <p:spPr bwMode="auto">
          <a:xfrm>
            <a:off x="5148263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Fe</a:t>
            </a:r>
            <a:r>
              <a:rPr lang="es-ES" b="1" baseline="30000"/>
              <a:t>+++</a:t>
            </a:r>
            <a:endParaRPr lang="es-ES" baseline="0"/>
          </a:p>
        </p:txBody>
      </p:sp>
      <p:sp>
        <p:nvSpPr>
          <p:cNvPr id="138262" name="Text Box 22"/>
          <p:cNvSpPr txBox="1">
            <a:spLocks noChangeArrowheads="1"/>
          </p:cNvSpPr>
          <p:nvPr/>
        </p:nvSpPr>
        <p:spPr bwMode="auto">
          <a:xfrm>
            <a:off x="6227763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Fe</a:t>
            </a:r>
            <a:r>
              <a:rPr lang="es-ES" b="1" baseline="30000"/>
              <a:t>++</a:t>
            </a:r>
            <a:endParaRPr lang="es-ES" baseline="0"/>
          </a:p>
        </p:txBody>
      </p:sp>
      <p:sp>
        <p:nvSpPr>
          <p:cNvPr id="138263" name="Text Box 23"/>
          <p:cNvSpPr txBox="1">
            <a:spLocks noChangeArrowheads="1"/>
          </p:cNvSpPr>
          <p:nvPr/>
        </p:nvSpPr>
        <p:spPr bwMode="auto">
          <a:xfrm>
            <a:off x="7235825" y="4149725"/>
            <a:ext cx="720725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Fe</a:t>
            </a:r>
            <a:r>
              <a:rPr lang="es-ES" b="1" baseline="30000"/>
              <a:t>+++</a:t>
            </a:r>
            <a:endParaRPr lang="es-ES" baseline="0"/>
          </a:p>
        </p:txBody>
      </p:sp>
      <p:sp>
        <p:nvSpPr>
          <p:cNvPr id="138264" name="Text Box 24"/>
          <p:cNvSpPr txBox="1">
            <a:spLocks noChangeArrowheads="1"/>
          </p:cNvSpPr>
          <p:nvPr/>
        </p:nvSpPr>
        <p:spPr bwMode="auto">
          <a:xfrm>
            <a:off x="7235825" y="3141663"/>
            <a:ext cx="720725" cy="3667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Fe</a:t>
            </a:r>
            <a:r>
              <a:rPr lang="es-ES" b="1" baseline="30000"/>
              <a:t>++</a:t>
            </a:r>
            <a:endParaRPr lang="es-ES" baseline="0"/>
          </a:p>
        </p:txBody>
      </p:sp>
      <p:sp>
        <p:nvSpPr>
          <p:cNvPr id="138265" name="Text Box 25"/>
          <p:cNvSpPr txBox="1">
            <a:spLocks noChangeArrowheads="1"/>
          </p:cNvSpPr>
          <p:nvPr/>
        </p:nvSpPr>
        <p:spPr bwMode="auto">
          <a:xfrm>
            <a:off x="7847013" y="2997200"/>
            <a:ext cx="1296987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>
                <a:solidFill>
                  <a:srgbClr val="F42B0A"/>
                </a:solidFill>
              </a:rPr>
              <a:t>½ O</a:t>
            </a:r>
            <a:r>
              <a:rPr lang="es-ES" b="1">
                <a:solidFill>
                  <a:srgbClr val="F42B0A"/>
                </a:solidFill>
              </a:rPr>
              <a:t>2</a:t>
            </a:r>
            <a:r>
              <a:rPr lang="es-ES" b="1" baseline="0">
                <a:solidFill>
                  <a:srgbClr val="F42B0A"/>
                </a:solidFill>
              </a:rPr>
              <a:t> + H</a:t>
            </a:r>
            <a:r>
              <a:rPr lang="es-ES" b="1" baseline="30000">
                <a:solidFill>
                  <a:srgbClr val="F42B0A"/>
                </a:solidFill>
              </a:rPr>
              <a:t>+</a:t>
            </a:r>
            <a:endParaRPr lang="es-ES" b="1" baseline="0">
              <a:solidFill>
                <a:srgbClr val="F42B0A"/>
              </a:solidFill>
            </a:endParaRPr>
          </a:p>
        </p:txBody>
      </p:sp>
      <p:sp>
        <p:nvSpPr>
          <p:cNvPr id="138266" name="Text Box 26"/>
          <p:cNvSpPr txBox="1">
            <a:spLocks noChangeArrowheads="1"/>
          </p:cNvSpPr>
          <p:nvPr/>
        </p:nvSpPr>
        <p:spPr bwMode="auto">
          <a:xfrm>
            <a:off x="8496300" y="4076700"/>
            <a:ext cx="647700" cy="366713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>
                <a:solidFill>
                  <a:srgbClr val="F42B0A"/>
                </a:solidFill>
              </a:rPr>
              <a:t>H</a:t>
            </a:r>
            <a:r>
              <a:rPr lang="es-ES" b="1">
                <a:solidFill>
                  <a:srgbClr val="F42B0A"/>
                </a:solidFill>
              </a:rPr>
              <a:t>2</a:t>
            </a:r>
            <a:r>
              <a:rPr lang="es-ES" b="1" baseline="0">
                <a:solidFill>
                  <a:srgbClr val="F42B0A"/>
                </a:solidFill>
              </a:rPr>
              <a:t>O</a:t>
            </a:r>
          </a:p>
        </p:txBody>
      </p:sp>
      <p:sp>
        <p:nvSpPr>
          <p:cNvPr id="138267" name="Oval 27"/>
          <p:cNvSpPr>
            <a:spLocks noChangeArrowheads="1"/>
          </p:cNvSpPr>
          <p:nvPr/>
        </p:nvSpPr>
        <p:spPr bwMode="auto">
          <a:xfrm>
            <a:off x="2638425" y="3500438"/>
            <a:ext cx="1081088" cy="503237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 baseline="0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 baseline="0">
                <a:solidFill>
                  <a:srgbClr val="3366FF"/>
                </a:solidFill>
              </a:rPr>
              <a:t>b</a:t>
            </a:r>
            <a:r>
              <a:rPr lang="es-ES" b="1">
                <a:solidFill>
                  <a:srgbClr val="3366FF"/>
                </a:solidFill>
              </a:rPr>
              <a:t>562</a:t>
            </a:r>
            <a:endParaRPr lang="es-ES" baseline="0">
              <a:solidFill>
                <a:srgbClr val="3366FF"/>
              </a:solidFill>
            </a:endParaRPr>
          </a:p>
        </p:txBody>
      </p:sp>
      <p:sp>
        <p:nvSpPr>
          <p:cNvPr id="138268" name="Text Box 28"/>
          <p:cNvSpPr txBox="1">
            <a:spLocks noChangeArrowheads="1"/>
          </p:cNvSpPr>
          <p:nvPr/>
        </p:nvSpPr>
        <p:spPr bwMode="auto">
          <a:xfrm>
            <a:off x="3862388" y="3644900"/>
            <a:ext cx="863600" cy="366713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>
                <a:solidFill>
                  <a:srgbClr val="3366FF"/>
                </a:solidFill>
              </a:rPr>
              <a:t> Fe-S</a:t>
            </a:r>
          </a:p>
        </p:txBody>
      </p:sp>
      <p:sp>
        <p:nvSpPr>
          <p:cNvPr id="138269" name="Oval 29"/>
          <p:cNvSpPr>
            <a:spLocks noChangeArrowheads="1"/>
          </p:cNvSpPr>
          <p:nvPr/>
        </p:nvSpPr>
        <p:spPr bwMode="auto">
          <a:xfrm>
            <a:off x="4859338" y="3500438"/>
            <a:ext cx="1081087" cy="647700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 baseline="0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 baseline="0">
                <a:solidFill>
                  <a:srgbClr val="3366FF"/>
                </a:solidFill>
              </a:rPr>
              <a:t>c</a:t>
            </a:r>
            <a:r>
              <a:rPr lang="es-ES" b="1">
                <a:solidFill>
                  <a:srgbClr val="3366FF"/>
                </a:solidFill>
              </a:rPr>
              <a:t>1</a:t>
            </a:r>
            <a:endParaRPr lang="es-ES" b="1" baseline="0">
              <a:solidFill>
                <a:srgbClr val="3366FF"/>
              </a:solidFill>
            </a:endParaRPr>
          </a:p>
        </p:txBody>
      </p:sp>
      <p:sp>
        <p:nvSpPr>
          <p:cNvPr id="138270" name="Oval 30"/>
          <p:cNvSpPr>
            <a:spLocks noChangeArrowheads="1"/>
          </p:cNvSpPr>
          <p:nvPr/>
        </p:nvSpPr>
        <p:spPr bwMode="auto">
          <a:xfrm>
            <a:off x="6084888" y="3500438"/>
            <a:ext cx="792162" cy="647700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 baseline="0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 baseline="0">
                <a:solidFill>
                  <a:srgbClr val="3366FF"/>
                </a:solidFill>
              </a:rPr>
              <a:t>c</a:t>
            </a:r>
            <a:endParaRPr lang="es-ES" baseline="0">
              <a:solidFill>
                <a:srgbClr val="3366FF"/>
              </a:solidFill>
            </a:endParaRPr>
          </a:p>
        </p:txBody>
      </p:sp>
      <p:sp>
        <p:nvSpPr>
          <p:cNvPr id="138271" name="Oval 31"/>
          <p:cNvSpPr>
            <a:spLocks noChangeArrowheads="1"/>
          </p:cNvSpPr>
          <p:nvPr/>
        </p:nvSpPr>
        <p:spPr bwMode="auto">
          <a:xfrm>
            <a:off x="7164388" y="3500438"/>
            <a:ext cx="863600" cy="647700"/>
          </a:xfrm>
          <a:prstGeom prst="ellipse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 baseline="0">
                <a:solidFill>
                  <a:srgbClr val="3366FF"/>
                </a:solidFill>
              </a:rPr>
              <a:t>Cit.</a:t>
            </a:r>
          </a:p>
          <a:p>
            <a:pPr algn="ctr"/>
            <a:r>
              <a:rPr lang="es-ES" b="1" baseline="0">
                <a:solidFill>
                  <a:srgbClr val="3366FF"/>
                </a:solidFill>
              </a:rPr>
              <a:t>a.a</a:t>
            </a:r>
            <a:r>
              <a:rPr lang="es-ES" b="1">
                <a:solidFill>
                  <a:srgbClr val="3366FF"/>
                </a:solidFill>
              </a:rPr>
              <a:t>3</a:t>
            </a:r>
            <a:endParaRPr lang="es-ES" baseline="0">
              <a:solidFill>
                <a:srgbClr val="3366FF"/>
              </a:solidFill>
            </a:endParaRPr>
          </a:p>
        </p:txBody>
      </p:sp>
      <p:grpSp>
        <p:nvGrpSpPr>
          <p:cNvPr id="138307" name="Group 67"/>
          <p:cNvGrpSpPr>
            <a:grpSpLocks/>
          </p:cNvGrpSpPr>
          <p:nvPr/>
        </p:nvGrpSpPr>
        <p:grpSpPr bwMode="auto">
          <a:xfrm>
            <a:off x="6732588" y="4508500"/>
            <a:ext cx="1728787" cy="1241425"/>
            <a:chOff x="4241" y="2840"/>
            <a:chExt cx="1089" cy="782"/>
          </a:xfrm>
        </p:grpSpPr>
        <p:grpSp>
          <p:nvGrpSpPr>
            <p:cNvPr id="138275" name="Group 35"/>
            <p:cNvGrpSpPr>
              <a:grpSpLocks/>
            </p:cNvGrpSpPr>
            <p:nvPr/>
          </p:nvGrpSpPr>
          <p:grpSpPr bwMode="auto">
            <a:xfrm>
              <a:off x="4468" y="2840"/>
              <a:ext cx="635" cy="227"/>
              <a:chOff x="4558" y="2886"/>
              <a:chExt cx="635" cy="227"/>
            </a:xfrm>
          </p:grpSpPr>
          <p:sp>
            <p:nvSpPr>
              <p:cNvPr id="138272" name="Line 32"/>
              <p:cNvSpPr>
                <a:spLocks noChangeShapeType="1"/>
              </p:cNvSpPr>
              <p:nvPr/>
            </p:nvSpPr>
            <p:spPr bwMode="auto">
              <a:xfrm>
                <a:off x="4558" y="3113"/>
                <a:ext cx="6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8273" name="Line 33"/>
              <p:cNvSpPr>
                <a:spLocks noChangeShapeType="1"/>
              </p:cNvSpPr>
              <p:nvPr/>
            </p:nvSpPr>
            <p:spPr bwMode="auto">
              <a:xfrm>
                <a:off x="4558" y="2886"/>
                <a:ext cx="0" cy="2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8274" name="Line 34"/>
              <p:cNvSpPr>
                <a:spLocks noChangeShapeType="1"/>
              </p:cNvSpPr>
              <p:nvPr/>
            </p:nvSpPr>
            <p:spPr bwMode="auto">
              <a:xfrm>
                <a:off x="5193" y="2886"/>
                <a:ext cx="0" cy="2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38276" name="Text Box 36"/>
            <p:cNvSpPr txBox="1">
              <a:spLocks noChangeArrowheads="1"/>
            </p:cNvSpPr>
            <p:nvPr/>
          </p:nvSpPr>
          <p:spPr bwMode="auto">
            <a:xfrm>
              <a:off x="4241" y="3385"/>
              <a:ext cx="1089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>
                  <a:solidFill>
                    <a:srgbClr val="0000FF"/>
                  </a:solidFill>
                </a:rPr>
                <a:t>Complejo IV</a:t>
              </a:r>
            </a:p>
          </p:txBody>
        </p:sp>
        <p:sp>
          <p:nvSpPr>
            <p:cNvPr id="138277" name="Line 37"/>
            <p:cNvSpPr>
              <a:spLocks noChangeShapeType="1"/>
            </p:cNvSpPr>
            <p:nvPr/>
          </p:nvSpPr>
          <p:spPr bwMode="auto">
            <a:xfrm>
              <a:off x="4740" y="3067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38306" name="Group 66"/>
          <p:cNvGrpSpPr>
            <a:grpSpLocks/>
          </p:cNvGrpSpPr>
          <p:nvPr/>
        </p:nvGrpSpPr>
        <p:grpSpPr bwMode="auto">
          <a:xfrm>
            <a:off x="1476375" y="4221163"/>
            <a:ext cx="4464050" cy="1671637"/>
            <a:chOff x="930" y="2659"/>
            <a:chExt cx="2812" cy="1053"/>
          </a:xfrm>
        </p:grpSpPr>
        <p:grpSp>
          <p:nvGrpSpPr>
            <p:cNvPr id="138281" name="Group 41"/>
            <p:cNvGrpSpPr>
              <a:grpSpLocks/>
            </p:cNvGrpSpPr>
            <p:nvPr/>
          </p:nvGrpSpPr>
          <p:grpSpPr bwMode="auto">
            <a:xfrm>
              <a:off x="930" y="2659"/>
              <a:ext cx="2812" cy="454"/>
              <a:chOff x="930" y="2885"/>
              <a:chExt cx="2812" cy="454"/>
            </a:xfrm>
          </p:grpSpPr>
          <p:sp>
            <p:nvSpPr>
              <p:cNvPr id="138278" name="Line 38"/>
              <p:cNvSpPr>
                <a:spLocks noChangeShapeType="1"/>
              </p:cNvSpPr>
              <p:nvPr/>
            </p:nvSpPr>
            <p:spPr bwMode="auto">
              <a:xfrm>
                <a:off x="930" y="2885"/>
                <a:ext cx="0" cy="45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8279" name="Line 39"/>
              <p:cNvSpPr>
                <a:spLocks noChangeShapeType="1"/>
              </p:cNvSpPr>
              <p:nvPr/>
            </p:nvSpPr>
            <p:spPr bwMode="auto">
              <a:xfrm>
                <a:off x="930" y="3339"/>
                <a:ext cx="281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38280" name="Line 40"/>
              <p:cNvSpPr>
                <a:spLocks noChangeShapeType="1"/>
              </p:cNvSpPr>
              <p:nvPr/>
            </p:nvSpPr>
            <p:spPr bwMode="auto">
              <a:xfrm>
                <a:off x="3742" y="2885"/>
                <a:ext cx="0" cy="45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38282" name="Text Box 42"/>
            <p:cNvSpPr txBox="1">
              <a:spLocks noChangeArrowheads="1"/>
            </p:cNvSpPr>
            <p:nvPr/>
          </p:nvSpPr>
          <p:spPr bwMode="auto">
            <a:xfrm>
              <a:off x="1701" y="3475"/>
              <a:ext cx="1089" cy="237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b="1" baseline="0">
                  <a:solidFill>
                    <a:srgbClr val="0000FF"/>
                  </a:solidFill>
                </a:rPr>
                <a:t>Complejo III</a:t>
              </a:r>
              <a:endParaRPr lang="es-ES" baseline="0">
                <a:solidFill>
                  <a:srgbClr val="0000FF"/>
                </a:solidFill>
              </a:endParaRPr>
            </a:p>
          </p:txBody>
        </p:sp>
        <p:sp>
          <p:nvSpPr>
            <p:cNvPr id="138283" name="Line 43"/>
            <p:cNvSpPr>
              <a:spLocks noChangeShapeType="1"/>
            </p:cNvSpPr>
            <p:nvPr/>
          </p:nvSpPr>
          <p:spPr bwMode="auto">
            <a:xfrm>
              <a:off x="2200" y="3113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38285" name="Line 45"/>
          <p:cNvSpPr>
            <a:spLocks noChangeShapeType="1"/>
          </p:cNvSpPr>
          <p:nvPr/>
        </p:nvSpPr>
        <p:spPr bwMode="auto">
          <a:xfrm rot="2031180">
            <a:off x="1619250" y="4149725"/>
            <a:ext cx="107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38294" name="Group 54"/>
          <p:cNvGrpSpPr>
            <a:grpSpLocks/>
          </p:cNvGrpSpPr>
          <p:nvPr/>
        </p:nvGrpSpPr>
        <p:grpSpPr bwMode="auto">
          <a:xfrm>
            <a:off x="2411413" y="3284538"/>
            <a:ext cx="396875" cy="107950"/>
            <a:chOff x="1519" y="2069"/>
            <a:chExt cx="250" cy="68"/>
          </a:xfrm>
        </p:grpSpPr>
        <p:sp>
          <p:nvSpPr>
            <p:cNvPr id="138286" name="Line 46"/>
            <p:cNvSpPr>
              <a:spLocks noChangeShapeType="1"/>
            </p:cNvSpPr>
            <p:nvPr/>
          </p:nvSpPr>
          <p:spPr bwMode="auto">
            <a:xfrm rot="35329332">
              <a:off x="1486" y="2102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8287" name="Line 47"/>
            <p:cNvSpPr>
              <a:spLocks noChangeShapeType="1"/>
            </p:cNvSpPr>
            <p:nvPr/>
          </p:nvSpPr>
          <p:spPr bwMode="auto">
            <a:xfrm rot="19589271">
              <a:off x="1701" y="2115"/>
              <a:ext cx="6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38290" name="Group 50"/>
          <p:cNvGrpSpPr>
            <a:grpSpLocks/>
          </p:cNvGrpSpPr>
          <p:nvPr/>
        </p:nvGrpSpPr>
        <p:grpSpPr bwMode="auto">
          <a:xfrm>
            <a:off x="3562350" y="4076700"/>
            <a:ext cx="290513" cy="107950"/>
            <a:chOff x="2244" y="2568"/>
            <a:chExt cx="183" cy="68"/>
          </a:xfrm>
        </p:grpSpPr>
        <p:sp>
          <p:nvSpPr>
            <p:cNvPr id="138288" name="Line 48"/>
            <p:cNvSpPr>
              <a:spLocks noChangeShapeType="1"/>
            </p:cNvSpPr>
            <p:nvPr/>
          </p:nvSpPr>
          <p:spPr bwMode="auto">
            <a:xfrm rot="72420278">
              <a:off x="2211" y="2601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8289" name="Line 49"/>
            <p:cNvSpPr>
              <a:spLocks noChangeShapeType="1"/>
            </p:cNvSpPr>
            <p:nvPr/>
          </p:nvSpPr>
          <p:spPr bwMode="auto">
            <a:xfrm rot="2852591">
              <a:off x="2393" y="2601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38292" name="Line 52"/>
          <p:cNvSpPr>
            <a:spLocks noChangeShapeType="1"/>
          </p:cNvSpPr>
          <p:nvPr/>
        </p:nvSpPr>
        <p:spPr bwMode="auto">
          <a:xfrm rot="72420278">
            <a:off x="5742782" y="4202906"/>
            <a:ext cx="107950" cy="15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8293" name="Line 53"/>
          <p:cNvSpPr>
            <a:spLocks noChangeShapeType="1"/>
          </p:cNvSpPr>
          <p:nvPr/>
        </p:nvSpPr>
        <p:spPr bwMode="auto">
          <a:xfrm rot="2852591">
            <a:off x="6172994" y="4237831"/>
            <a:ext cx="10795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8296" name="Line 56"/>
          <p:cNvSpPr>
            <a:spLocks noChangeShapeType="1"/>
          </p:cNvSpPr>
          <p:nvPr/>
        </p:nvSpPr>
        <p:spPr bwMode="auto">
          <a:xfrm rot="35329332">
            <a:off x="4518819" y="3302794"/>
            <a:ext cx="10795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8297" name="Line 57"/>
          <p:cNvSpPr>
            <a:spLocks noChangeShapeType="1"/>
          </p:cNvSpPr>
          <p:nvPr/>
        </p:nvSpPr>
        <p:spPr bwMode="auto">
          <a:xfrm rot="19589271">
            <a:off x="4968875" y="3322638"/>
            <a:ext cx="107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38298" name="Group 58"/>
          <p:cNvGrpSpPr>
            <a:grpSpLocks/>
          </p:cNvGrpSpPr>
          <p:nvPr/>
        </p:nvGrpSpPr>
        <p:grpSpPr bwMode="auto">
          <a:xfrm>
            <a:off x="6911975" y="3284538"/>
            <a:ext cx="396875" cy="107950"/>
            <a:chOff x="1519" y="2069"/>
            <a:chExt cx="250" cy="68"/>
          </a:xfrm>
        </p:grpSpPr>
        <p:sp>
          <p:nvSpPr>
            <p:cNvPr id="138299" name="Line 59"/>
            <p:cNvSpPr>
              <a:spLocks noChangeShapeType="1"/>
            </p:cNvSpPr>
            <p:nvPr/>
          </p:nvSpPr>
          <p:spPr bwMode="auto">
            <a:xfrm rot="35329332">
              <a:off x="1486" y="2102"/>
              <a:ext cx="68" cy="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8300" name="Line 60"/>
            <p:cNvSpPr>
              <a:spLocks noChangeShapeType="1"/>
            </p:cNvSpPr>
            <p:nvPr/>
          </p:nvSpPr>
          <p:spPr bwMode="auto">
            <a:xfrm rot="19589271">
              <a:off x="1701" y="2115"/>
              <a:ext cx="6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38302" name="Line 62"/>
          <p:cNvSpPr>
            <a:spLocks noChangeShapeType="1"/>
          </p:cNvSpPr>
          <p:nvPr/>
        </p:nvSpPr>
        <p:spPr bwMode="auto">
          <a:xfrm rot="72420278">
            <a:off x="7828757" y="4237831"/>
            <a:ext cx="107950" cy="15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8303" name="Line 63"/>
          <p:cNvSpPr>
            <a:spLocks noChangeShapeType="1"/>
          </p:cNvSpPr>
          <p:nvPr/>
        </p:nvSpPr>
        <p:spPr bwMode="auto">
          <a:xfrm rot="2852591">
            <a:off x="8405019" y="4237831"/>
            <a:ext cx="10795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8304" name="Line 64"/>
          <p:cNvSpPr>
            <a:spLocks noChangeShapeType="1"/>
          </p:cNvSpPr>
          <p:nvPr/>
        </p:nvSpPr>
        <p:spPr bwMode="auto">
          <a:xfrm rot="237365" flipH="1">
            <a:off x="992188" y="4221163"/>
            <a:ext cx="123825" cy="1746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8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8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8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8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8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8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rgbClr val="FBFDA1">
                  <a:gamma/>
                  <a:shade val="46275"/>
                  <a:invGamma/>
                </a:srgbClr>
              </a:gs>
              <a:gs pos="50000">
                <a:srgbClr val="FBFDA1"/>
              </a:gs>
              <a:gs pos="100000">
                <a:srgbClr val="FBFDA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 baseline="0">
                <a:solidFill>
                  <a:schemeClr val="tx2"/>
                </a:solidFill>
              </a:rPr>
              <a:t>	Estructura de los citocromos</a:t>
            </a:r>
          </a:p>
        </p:txBody>
      </p:sp>
      <p:pic>
        <p:nvPicPr>
          <p:cNvPr id="190467" name="Picture 3" descr="fi15p6"/>
          <p:cNvPicPr>
            <a:picLocks noChangeAspect="1" noChangeArrowheads="1"/>
          </p:cNvPicPr>
          <p:nvPr/>
        </p:nvPicPr>
        <p:blipFill>
          <a:blip r:embed="rId2" cstate="print">
            <a:lum bright="-18000"/>
          </a:blip>
          <a:srcRect b="46861"/>
          <a:stretch>
            <a:fillRect/>
          </a:stretch>
        </p:blipFill>
        <p:spPr bwMode="auto">
          <a:xfrm>
            <a:off x="250825" y="1773238"/>
            <a:ext cx="4291013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0468" name="Group 4"/>
          <p:cNvGrpSpPr>
            <a:grpSpLocks/>
          </p:cNvGrpSpPr>
          <p:nvPr/>
        </p:nvGrpSpPr>
        <p:grpSpPr bwMode="auto">
          <a:xfrm>
            <a:off x="4211638" y="2997200"/>
            <a:ext cx="4572000" cy="3144838"/>
            <a:chOff x="2653" y="1888"/>
            <a:chExt cx="2880" cy="1981"/>
          </a:xfrm>
        </p:grpSpPr>
        <p:pic>
          <p:nvPicPr>
            <p:cNvPr id="190469" name="Picture 5" descr="fi15p6"/>
            <p:cNvPicPr>
              <a:picLocks noChangeAspect="1" noChangeArrowheads="1"/>
            </p:cNvPicPr>
            <p:nvPr/>
          </p:nvPicPr>
          <p:blipFill>
            <a:blip r:embed="rId2" cstate="print">
              <a:lum bright="-24000" contrast="18000"/>
            </a:blip>
            <a:srcRect t="53140" b="-877"/>
            <a:stretch>
              <a:fillRect/>
            </a:stretch>
          </p:blipFill>
          <p:spPr bwMode="auto">
            <a:xfrm>
              <a:off x="2653" y="1888"/>
              <a:ext cx="2880" cy="19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0470" name="Text Box 6"/>
            <p:cNvSpPr txBox="1">
              <a:spLocks noChangeArrowheads="1"/>
            </p:cNvSpPr>
            <p:nvPr/>
          </p:nvSpPr>
          <p:spPr bwMode="auto">
            <a:xfrm>
              <a:off x="2653" y="3657"/>
              <a:ext cx="2131" cy="212"/>
            </a:xfrm>
            <a:prstGeom prst="rect">
              <a:avLst/>
            </a:prstGeom>
            <a:solidFill>
              <a:srgbClr val="FDFEE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600" b="1" baseline="0"/>
                <a:t>Hemo A (Citocromo a y a</a:t>
              </a:r>
              <a:r>
                <a:rPr lang="es-ES" sz="1600" b="1"/>
                <a:t>3)</a:t>
              </a:r>
              <a:endParaRPr lang="es-ES" sz="1600" b="1" baseline="0"/>
            </a:p>
          </p:txBody>
        </p:sp>
      </p:grpSp>
      <p:sp>
        <p:nvSpPr>
          <p:cNvPr id="190471" name="Text Box 7"/>
          <p:cNvSpPr txBox="1">
            <a:spLocks noChangeArrowheads="1"/>
          </p:cNvSpPr>
          <p:nvPr/>
        </p:nvSpPr>
        <p:spPr bwMode="auto">
          <a:xfrm>
            <a:off x="250825" y="4724400"/>
            <a:ext cx="3960813" cy="336550"/>
          </a:xfrm>
          <a:prstGeom prst="rect">
            <a:avLst/>
          </a:prstGeom>
          <a:solidFill>
            <a:srgbClr val="FDFEE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baseline="0"/>
              <a:t>Estructura general de citocromo c y c</a:t>
            </a:r>
            <a:r>
              <a:rPr lang="es-ES" sz="1600" b="1"/>
              <a:t>1</a:t>
            </a:r>
            <a:endParaRPr lang="es-ES" sz="1600" b="1" baseline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  <a:ln>
            <a:solidFill>
              <a:srgbClr val="3399FF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SINTESIS DE ATP </a:t>
            </a:r>
            <a:br>
              <a:rPr lang="es-ES" sz="3200" b="1" smtClean="0"/>
            </a:br>
            <a:r>
              <a:rPr lang="es-ES" sz="3200" b="1" smtClean="0"/>
              <a:t>TEORIA QUIMIOSMOTICA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971550" y="1628775"/>
            <a:ext cx="7777163" cy="4746625"/>
            <a:chOff x="612" y="1026"/>
            <a:chExt cx="4899" cy="2990"/>
          </a:xfrm>
        </p:grpSpPr>
        <p:pic>
          <p:nvPicPr>
            <p:cNvPr id="37914" name="Picture 6" descr="fi15p15"/>
            <p:cNvPicPr>
              <a:picLocks noChangeAspect="1" noChangeArrowheads="1"/>
            </p:cNvPicPr>
            <p:nvPr/>
          </p:nvPicPr>
          <p:blipFill>
            <a:blip r:embed="rId2" cstate="print">
              <a:lum bright="-30000" contrast="66000"/>
            </a:blip>
            <a:srcRect/>
            <a:stretch>
              <a:fillRect/>
            </a:stretch>
          </p:blipFill>
          <p:spPr bwMode="auto">
            <a:xfrm>
              <a:off x="612" y="1117"/>
              <a:ext cx="4717" cy="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15" name="Text Box 9"/>
            <p:cNvSpPr txBox="1">
              <a:spLocks noChangeArrowheads="1"/>
            </p:cNvSpPr>
            <p:nvPr/>
          </p:nvSpPr>
          <p:spPr bwMode="auto">
            <a:xfrm>
              <a:off x="1519" y="3339"/>
              <a:ext cx="1225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/>
                <a:t>MATRIZ</a:t>
              </a:r>
            </a:p>
          </p:txBody>
        </p:sp>
        <p:sp>
          <p:nvSpPr>
            <p:cNvPr id="37916" name="Text Box 10"/>
            <p:cNvSpPr txBox="1">
              <a:spLocks noChangeArrowheads="1"/>
            </p:cNvSpPr>
            <p:nvPr/>
          </p:nvSpPr>
          <p:spPr bwMode="auto">
            <a:xfrm>
              <a:off x="3742" y="1026"/>
              <a:ext cx="1769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solidFill>
                    <a:srgbClr val="0000FF"/>
                  </a:solidFill>
                </a:rPr>
                <a:t>ESPACIO INTERMEMBRANA</a:t>
              </a:r>
            </a:p>
          </p:txBody>
        </p:sp>
      </p:grpSp>
      <p:sp>
        <p:nvSpPr>
          <p:cNvPr id="7" name="6 Elipse"/>
          <p:cNvSpPr/>
          <p:nvPr/>
        </p:nvSpPr>
        <p:spPr>
          <a:xfrm>
            <a:off x="1908175" y="5229225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0" name="9 Elipse"/>
          <p:cNvSpPr/>
          <p:nvPr/>
        </p:nvSpPr>
        <p:spPr>
          <a:xfrm>
            <a:off x="3563938" y="4797425"/>
            <a:ext cx="642937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1" name="10 Elipse"/>
          <p:cNvSpPr/>
          <p:nvPr/>
        </p:nvSpPr>
        <p:spPr>
          <a:xfrm>
            <a:off x="5292725" y="4437063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2" name="11 Elipse"/>
          <p:cNvSpPr/>
          <p:nvPr/>
        </p:nvSpPr>
        <p:spPr>
          <a:xfrm>
            <a:off x="3635375" y="4868863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3" name="12 Elipse"/>
          <p:cNvSpPr/>
          <p:nvPr/>
        </p:nvSpPr>
        <p:spPr>
          <a:xfrm>
            <a:off x="5508625" y="4724400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4" name="13 Elipse"/>
          <p:cNvSpPr/>
          <p:nvPr/>
        </p:nvSpPr>
        <p:spPr>
          <a:xfrm>
            <a:off x="5435600" y="1557338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5" name="14 Elipse"/>
          <p:cNvSpPr/>
          <p:nvPr/>
        </p:nvSpPr>
        <p:spPr>
          <a:xfrm>
            <a:off x="1908175" y="5157788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6" name="15 Elipse"/>
          <p:cNvSpPr/>
          <p:nvPr/>
        </p:nvSpPr>
        <p:spPr>
          <a:xfrm>
            <a:off x="6588125" y="1844675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7" name="16 Elipse"/>
          <p:cNvSpPr/>
          <p:nvPr/>
        </p:nvSpPr>
        <p:spPr>
          <a:xfrm>
            <a:off x="4500563" y="1628775"/>
            <a:ext cx="642937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37901" name="17 CuadroTexto"/>
          <p:cNvSpPr txBox="1">
            <a:spLocks noChangeArrowheads="1"/>
          </p:cNvSpPr>
          <p:nvPr/>
        </p:nvSpPr>
        <p:spPr bwMode="auto">
          <a:xfrm>
            <a:off x="5786438" y="6072188"/>
            <a:ext cx="928687" cy="37959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PE" sz="2800" b="1" dirty="0" smtClean="0"/>
              <a:t>3 ATP</a:t>
            </a:r>
            <a:endParaRPr lang="es-PE" sz="2800" b="1" dirty="0"/>
          </a:p>
        </p:txBody>
      </p:sp>
      <p:sp>
        <p:nvSpPr>
          <p:cNvPr id="19" name="18 Elipse"/>
          <p:cNvSpPr/>
          <p:nvPr/>
        </p:nvSpPr>
        <p:spPr>
          <a:xfrm>
            <a:off x="285720" y="3000372"/>
            <a:ext cx="642942" cy="571504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PE" sz="2400" b="1" dirty="0">
                <a:solidFill>
                  <a:schemeClr val="tx1"/>
                </a:solidFill>
              </a:rPr>
              <a:t>e</a:t>
            </a:r>
            <a:r>
              <a:rPr lang="es-PE" sz="2400" b="1" baseline="300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20" name="19 Elipse"/>
          <p:cNvSpPr/>
          <p:nvPr/>
        </p:nvSpPr>
        <p:spPr>
          <a:xfrm>
            <a:off x="412720" y="3160710"/>
            <a:ext cx="642942" cy="571504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PE" sz="2400" b="1" dirty="0">
                <a:solidFill>
                  <a:schemeClr val="tx1"/>
                </a:solidFill>
              </a:rPr>
              <a:t>e</a:t>
            </a:r>
            <a:r>
              <a:rPr lang="es-PE" sz="2400" b="1" baseline="300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21" name="20 Elipse"/>
          <p:cNvSpPr/>
          <p:nvPr/>
        </p:nvSpPr>
        <p:spPr>
          <a:xfrm>
            <a:off x="557182" y="3303585"/>
            <a:ext cx="642942" cy="571504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PE" sz="2400" b="1" dirty="0">
                <a:solidFill>
                  <a:schemeClr val="tx1"/>
                </a:solidFill>
              </a:rPr>
              <a:t>e</a:t>
            </a:r>
            <a:r>
              <a:rPr lang="es-PE" sz="2400" b="1" baseline="300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22" name="21 Elipse"/>
          <p:cNvSpPr/>
          <p:nvPr/>
        </p:nvSpPr>
        <p:spPr>
          <a:xfrm>
            <a:off x="773082" y="3448047"/>
            <a:ext cx="642942" cy="571504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PE" sz="2400" b="1" dirty="0">
                <a:solidFill>
                  <a:schemeClr val="tx1"/>
                </a:solidFill>
              </a:rPr>
              <a:t>e</a:t>
            </a:r>
            <a:r>
              <a:rPr lang="es-PE" sz="2400" b="1" baseline="30000" dirty="0">
                <a:solidFill>
                  <a:schemeClr val="tx1"/>
                </a:solidFill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2.22222E-6 C 0.00815 -0.00278 0.03506 -0.01088 0.04166 -0.01666 C 0.04374 -0.01852 0.04548 -0.02106 0.04791 -0.02222 C 0.05729 -0.02639 0.06735 -0.02731 0.07708 -0.03055 C 0.09305 -0.03588 0.10937 -0.04305 0.12499 -0.05 C 0.13732 -0.05555 0.15017 -0.05833 0.16249 -0.06389 C 0.16527 -0.06504 0.16805 -0.06551 0.17083 -0.06666 C 0.17499 -0.06828 0.18333 -0.07222 0.18333 -0.07222 C 0.20624 -0.07037 0.22916 -0.06921 0.25208 -0.06666 C 0.2585 -0.06597 0.26458 -0.06342 0.27083 -0.06111 C 0.27499 -0.05949 0.28333 -0.05555 0.28333 -0.05555 C 0.30225 -0.05764 0.31788 -0.06157 0.33541 -0.06944 C 0.34513 -0.06852 0.35503 -0.06875 0.36458 -0.06666 C 0.37482 -0.06435 0.38541 -0.05301 0.39583 -0.05 C 0.4019 -0.04815 0.40815 -0.04815 0.41458 -0.04722 C 0.44253 -0.02847 0.40104 -0.05509 0.43333 -0.03889 C 0.43576 -0.03773 0.43732 -0.03472 0.4394 -0.03333 C 0.44149 -0.03194 0.44374 -0.03148 0.44583 -0.03055 C 0.45555 -0.03194 0.46718 -0.03611 0.47708 -0.03055 C 0.48176 -0.02801 0.48958 -0.01944 0.48958 -0.01944 C 0.49617 0.00718 0.49044 -0.01828 0.49374 0.04445 C 0.49479 0.06829 0.49791 0.08125 0.49791 0.10556 " pathEditMode="relative" ptsTypes="fffffffffffffffffffffA">
                                      <p:cBhvr>
                                        <p:cTn id="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00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00365 -0.4511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2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48148E-6 C 0.01215 0.0081 0.02517 0.01181 0.0375 0.01945 C 0.04253 0.02269 0.04687 0.02755 0.05208 0.03056 C 0.0783 0.0456 0.10764 0.05463 0.13541 0.06389 C 0.15399 0.06042 0.16788 0.04954 0.18541 0.04167 C 0.19132 0.03912 0.20139 0.03773 0.20625 0.03333 C 0.21475 0.0257 0.21823 0.02153 0.23107 0.01945 C 0.24965 0.01644 0.26666 0.01296 0.28541 0.01111 C 0.29913 0.00509 0.31284 0.00046 0.32708 -0.00278 C 0.3651 -0.00185 0.40347 -0.00255 0.44149 -1.48148E-6 C 0.446 0.00023 0.45399 0.00556 0.45399 0.00556 C 0.46041 0.00463 0.46666 0.00278 0.47291 0.00278 C 0.48958 0.00278 0.50642 0.00208 0.52274 0.00556 C 0.525 0.00602 0.5243 0.01111 0.525 0.01389 C 0.52951 0.04028 0.52882 0.06898 0.53541 0.09445 C 0.53767 0.15833 0.5375 0.13333 0.5375 0.16945 " pathEditMode="relative" ptsTypes="fffffffffffffffA">
                                      <p:cBhvr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L -0.00347 -0.4405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7.40741E-7 C 0.00313 0.00625 0.00469 0.01365 0.00834 0.01944 C 0.01667 0.03263 0.03351 0.03564 0.04584 0.03888 C 0.06789 0.05347 0.07709 0.03101 0.09584 0.03055 C 0.13056 0.02963 0.16528 0.0287 0.2 0.02777 C 0.21025 0.02314 0.22153 0.02592 0.23125 0.01944 C 0.23351 0.01805 0.23525 0.01527 0.2375 0.01388 C 0.23941 0.0125 0.24375 0.01111 0.24375 0.01111 L 0.54792 0.00555 C 0.54914 0.04351 0.55 0.07662 0.55209 0.11388 C 0.55261 0.12314 0.55313 0.1324 0.55417 0.14166 C 0.55452 0.14537 0.55625 0.15277 0.55625 0.15277 " pathEditMode="relative" ptsTypes="fffffffAfffA">
                                      <p:cBhvr>
                                        <p:cTn id="28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0"/>
                            </p:stCondLst>
                            <p:childTnLst>
                              <p:par>
                                <p:cTn id="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0"/>
                            </p:stCondLst>
                            <p:childTnLst>
                              <p:par>
                                <p:cTn id="4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215 -0.3881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-194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6 L -0.01146 -0.4826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-241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4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25 0.00208 0.02101 0.00208 0.03125 0.01111 C 0.03472 0.02477 0.0375 0.03611 0.03958 0.05 C 0.03941 0.06157 0.04115 0.45856 0.03333 0.5 C 0.03715 0.54051 0.03542 0.51481 0.03542 0.57777 " pathEditMode="relative" ptsTypes="ffffA">
                                      <p:cBhvr>
                                        <p:cTn id="6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403 0.00185 0.06823 0.00278 0.10208 0.00833 C 0.11701 0.01505 0.11094 0.01065 0.12083 0.01944 C 0.13194 0.04167 0.11736 0.01481 0.13125 0.03333 C 0.14514 0.05185 0.125 0.03241 0.14167 0.04722 C 0.14479 0.05972 0.1533 0.06852 0.15625 0.08056 C 0.15764 0.08611 0.15903 0.09167 0.16042 0.09722 C 0.16111 0.1 0.1625 0.10556 0.1625 0.10556 C 0.16476 0.14815 0.16597 0.14583 0.1625 0.19167 C 0.16111 0.20995 0.15486 0.22894 0.15208 0.24722 C 0.15451 0.32037 0.15712 0.37847 0.15833 0.45556 C 0.15156 0.48287 0.15417 0.46968 0.15417 0.52778 C 0.15417 0.57083 0.15642 0.61505 0.15833 0.65833 C 0.1559 0.68773 0.15625 0.67477 0.15625 0.69699 " pathEditMode="relative" ptsTypes="fffffffffffffA">
                                      <p:cBhvr>
                                        <p:cTn id="6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559 -0.0125 0.0434 -0.00509 0.14583 -0.00278 C 0.1559 0.00162 0.17813 0.00741 0.18542 0.01389 C 0.19497 0.02245 0.2059 0.0257 0.21667 0.03056 C 0.22135 0.03264 0.22448 0.03958 0.22917 0.04167 C 0.23681 0.04514 0.24323 0.04954 0.25 0.05556 C 0.25521 0.07662 0.2533 0.06644 0.25625 0.08611 C 0.25764 0.11435 0.2592 0.13241 0.2625 0.15833 C 0.26181 0.17685 0.26215 0.1956 0.26042 0.21389 C 0.25816 0.23889 0.2533 0.2132 0.25833 0.23333 C 0.25382 0.25162 0.25451 0.27083 0.25 0.28889 C 0.24427 0.34236 0.24653 0.31482 0.24375 0.37222 C 0.24444 0.40926 0.24462 0.4463 0.24583 0.48333 C 0.24618 0.49283 0.24913 0.50162 0.25 0.51111 C 0.2533 0.55093 0.25625 0.58773 0.25625 0.62778 " pathEditMode="relative" ptsTypes="ffffffffffffffA">
                                      <p:cBhvr>
                                        <p:cTn id="7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4" grpId="2" animBg="1"/>
      <p:bldP spid="15" grpId="0" animBg="1"/>
      <p:bldP spid="15" grpId="1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37901" grpId="0" animBg="1"/>
      <p:bldP spid="20" grpId="0" animBg="1"/>
      <p:bldP spid="21" grpId="0" animBg="1"/>
      <p:bldP spid="2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nutricion227b"/>
          <p:cNvPicPr>
            <a:picLocks noChangeAspect="1" noChangeArrowheads="1"/>
          </p:cNvPicPr>
          <p:nvPr/>
        </p:nvPicPr>
        <p:blipFill>
          <a:blip r:embed="rId2" cstate="print">
            <a:lum bright="-18000" contrast="42000"/>
          </a:blip>
          <a:srcRect/>
          <a:stretch>
            <a:fillRect/>
          </a:stretch>
        </p:blipFill>
        <p:spPr bwMode="auto">
          <a:xfrm>
            <a:off x="323850" y="333375"/>
            <a:ext cx="8280400" cy="605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Elipse"/>
          <p:cNvSpPr/>
          <p:nvPr/>
        </p:nvSpPr>
        <p:spPr>
          <a:xfrm>
            <a:off x="2571736" y="3214686"/>
            <a:ext cx="642942" cy="571504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PE" sz="2400" b="1" dirty="0">
                <a:solidFill>
                  <a:schemeClr val="tx1"/>
                </a:solidFill>
              </a:rPr>
              <a:t>e</a:t>
            </a:r>
            <a:r>
              <a:rPr lang="es-PE" sz="2400" b="1" baseline="300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4" name="3 Elipse"/>
          <p:cNvSpPr/>
          <p:nvPr/>
        </p:nvSpPr>
        <p:spPr>
          <a:xfrm>
            <a:off x="2500298" y="3357562"/>
            <a:ext cx="642942" cy="571504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PE" sz="2400" b="1" dirty="0">
                <a:solidFill>
                  <a:schemeClr val="tx1"/>
                </a:solidFill>
              </a:rPr>
              <a:t>e</a:t>
            </a:r>
            <a:r>
              <a:rPr lang="es-PE" sz="2400" b="1" baseline="300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5" name="4 Elipse"/>
          <p:cNvSpPr/>
          <p:nvPr/>
        </p:nvSpPr>
        <p:spPr>
          <a:xfrm>
            <a:off x="2571736" y="3286124"/>
            <a:ext cx="642942" cy="571504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PE" sz="2400" b="1" dirty="0">
                <a:solidFill>
                  <a:schemeClr val="tx1"/>
                </a:solidFill>
              </a:rPr>
              <a:t>e</a:t>
            </a:r>
            <a:r>
              <a:rPr lang="es-PE" sz="2400" b="1" baseline="300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6" name="17 CuadroTexto"/>
          <p:cNvSpPr txBox="1">
            <a:spLocks noChangeArrowheads="1"/>
          </p:cNvSpPr>
          <p:nvPr/>
        </p:nvSpPr>
        <p:spPr bwMode="auto">
          <a:xfrm>
            <a:off x="4572000" y="3429000"/>
            <a:ext cx="928687" cy="379591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PE" sz="2800" b="1" dirty="0" smtClean="0"/>
              <a:t>2 ATP</a:t>
            </a:r>
            <a:endParaRPr lang="es-PE" sz="2800" b="1" dirty="0"/>
          </a:p>
        </p:txBody>
      </p:sp>
      <p:sp>
        <p:nvSpPr>
          <p:cNvPr id="7" name="6 Elipse"/>
          <p:cNvSpPr/>
          <p:nvPr/>
        </p:nvSpPr>
        <p:spPr>
          <a:xfrm>
            <a:off x="3857620" y="3500438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8" name="7 Elipse"/>
          <p:cNvSpPr/>
          <p:nvPr/>
        </p:nvSpPr>
        <p:spPr>
          <a:xfrm>
            <a:off x="3929058" y="3643314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9" name="8 Elipse"/>
          <p:cNvSpPr/>
          <p:nvPr/>
        </p:nvSpPr>
        <p:spPr>
          <a:xfrm>
            <a:off x="5000628" y="1571612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0" name="9 Elipse"/>
          <p:cNvSpPr/>
          <p:nvPr/>
        </p:nvSpPr>
        <p:spPr>
          <a:xfrm>
            <a:off x="4786314" y="3429000"/>
            <a:ext cx="642938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1" name="10 Elipse"/>
          <p:cNvSpPr/>
          <p:nvPr/>
        </p:nvSpPr>
        <p:spPr>
          <a:xfrm>
            <a:off x="4500563" y="1628775"/>
            <a:ext cx="642937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  <p:sp>
        <p:nvSpPr>
          <p:cNvPr id="12" name="11 Elipse"/>
          <p:cNvSpPr/>
          <p:nvPr/>
        </p:nvSpPr>
        <p:spPr>
          <a:xfrm>
            <a:off x="4652963" y="1781175"/>
            <a:ext cx="642937" cy="5715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PE" b="1" dirty="0"/>
              <a:t>H</a:t>
            </a:r>
            <a:r>
              <a:rPr lang="es-PE" b="1" baseline="30000" dirty="0"/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C -0.01961 -0.02847 -0.03923 -0.05695 0.00417 -0.06945 C 0.04757 -0.08195 0.22361 -0.08797 0.26042 -0.075 C 0.29723 -0.06204 0.23091 -0.00556 0.225 0.00833 " pathEditMode="relative" ptsTypes="aa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1945 L 0.00382 -0.3548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C -0.02535 -0.04005 -0.0507 -0.08009 -0.00625 -0.09722 C 0.03819 -0.11435 0.22847 -0.12269 0.26666 -0.10278 C 0.30486 -0.08287 0.23021 0.00139 0.22291 0.02222 " pathEditMode="relative" ptsTypes="aaaA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8 -0.02291 L -0.02048 -0.337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4.44444E-6 C -0.01978 -0.03658 -0.03958 -0.07315 0.00626 -0.08889 C 0.05209 -0.10463 0.23577 -0.11389 0.27501 -0.09445 C 0.31424 -0.075 0.24723 0.00741 0.24167 0.02778 " pathEditMode="relative" ptsTypes="aaaA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00416 -0.325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62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500"/>
                            </p:stCondLst>
                            <p:childTnLst>
                              <p:par>
                                <p:cTn id="49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9444 0.00139 0.18889 0.00278 0.225 0.06111 C 0.26111 0.11945 0.25729 0.30139 0.21667 0.35 C 0.17604 0.39861 0.02049 0.35232 -0.01875 0.35278 " pathEditMode="relative" ptsTypes="aaaA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0"/>
                            </p:stCondLst>
                            <p:childTnLst>
                              <p:par>
                                <p:cTn id="5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076 0.02778 0.12152 0.05556 0.15625 0.08612 C 0.19097 0.11667 0.20521 0.14121 0.20833 0.18334 C 0.21146 0.22547 0.22118 0.31297 0.175 0.33889 C 0.12882 0.36482 -0.025 0.33658 -0.06875 0.33889 C -0.1125 0.34121 -0.1 0.347 -0.0875 0.35278 " pathEditMode="relative" ptsTypes="aaaaaA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4636 0.01898 0.09271 0.03796 0.12709 0.06389 C 0.16146 0.08981 0.19896 0.10694 0.20625 0.15555 C 0.21355 0.20417 0.2191 0.3213 0.17084 0.35555 C 0.12257 0.38981 -0.04097 0.36018 -0.08333 0.36111 " pathEditMode="relative" ptsTypes="aaaaA">
                                      <p:cBhvr>
                                        <p:cTn id="6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xit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9" grpId="2" animBg="1"/>
      <p:bldP spid="10" grpId="0" animBg="1"/>
      <p:bldP spid="10" grpId="1" animBg="1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6425" cy="1139825"/>
          </a:xfr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 w="12700" cap="flat">
            <a:solidFill>
              <a:schemeClr val="tx1"/>
            </a:solidFill>
          </a:ln>
        </p:spPr>
        <p:txBody>
          <a:bodyPr lIns="90488" tIns="44450" rIns="90488" bIns="44450"/>
          <a:lstStyle/>
          <a:p>
            <a:r>
              <a:rPr lang="es-ES_tradnl" sz="3200">
                <a:solidFill>
                  <a:schemeClr val="tx1"/>
                </a:solidFill>
              </a:rPr>
              <a:t>TRANSLOCACION DE PROTONES Y SINTESIS DE ATP </a:t>
            </a:r>
          </a:p>
        </p:txBody>
      </p:sp>
      <p:pic>
        <p:nvPicPr>
          <p:cNvPr id="151557" name="Picture 5"/>
          <p:cNvPicPr>
            <a:picLocks noChangeArrowheads="1"/>
          </p:cNvPicPr>
          <p:nvPr/>
        </p:nvPicPr>
        <p:blipFill>
          <a:blip r:embed="rId3" cstate="print">
            <a:lum bright="-18000" contrast="18000"/>
          </a:blip>
          <a:srcRect/>
          <a:stretch>
            <a:fillRect/>
          </a:stretch>
        </p:blipFill>
        <p:spPr bwMode="auto">
          <a:xfrm>
            <a:off x="1116013" y="1700213"/>
            <a:ext cx="6170631" cy="4481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8" name="Freeform 34"/>
          <p:cNvSpPr>
            <a:spLocks/>
          </p:cNvSpPr>
          <p:nvPr/>
        </p:nvSpPr>
        <p:spPr bwMode="auto">
          <a:xfrm rot="10800000">
            <a:off x="6653238" y="3643313"/>
            <a:ext cx="347653" cy="1828799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285" y="354"/>
              </a:cxn>
              <a:cxn ang="0">
                <a:pos x="345" y="1464"/>
              </a:cxn>
              <a:cxn ang="0">
                <a:pos x="0" y="2379"/>
              </a:cxn>
            </a:cxnLst>
            <a:rect l="0" t="0" r="r" b="b"/>
            <a:pathLst>
              <a:path w="392" h="2379">
                <a:moveTo>
                  <a:pt x="240" y="0"/>
                </a:moveTo>
                <a:cubicBezTo>
                  <a:pt x="250" y="59"/>
                  <a:pt x="267" y="110"/>
                  <a:pt x="285" y="354"/>
                </a:cubicBezTo>
                <a:cubicBezTo>
                  <a:pt x="303" y="598"/>
                  <a:pt x="392" y="1127"/>
                  <a:pt x="345" y="1464"/>
                </a:cubicBezTo>
                <a:cubicBezTo>
                  <a:pt x="298" y="1801"/>
                  <a:pt x="72" y="2189"/>
                  <a:pt x="0" y="2379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9" name="Text Box 30"/>
          <p:cNvSpPr txBox="1">
            <a:spLocks noChangeArrowheads="1"/>
          </p:cNvSpPr>
          <p:nvPr/>
        </p:nvSpPr>
        <p:spPr bwMode="auto">
          <a:xfrm>
            <a:off x="6858016" y="3143248"/>
            <a:ext cx="428629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000" b="1" baseline="0" dirty="0" smtClean="0">
                <a:solidFill>
                  <a:srgbClr val="0000FF"/>
                </a:solidFill>
              </a:rPr>
              <a:t>Pi</a:t>
            </a:r>
            <a:r>
              <a:rPr lang="es-ES" sz="2400" b="1" baseline="0" dirty="0" smtClean="0">
                <a:solidFill>
                  <a:srgbClr val="0000FF"/>
                </a:solidFill>
              </a:rPr>
              <a:t>                         </a:t>
            </a:r>
            <a:endParaRPr lang="es-ES" sz="2400" b="1" baseline="0" dirty="0">
              <a:solidFill>
                <a:srgbClr val="0000FF"/>
              </a:solidFill>
            </a:endParaRPr>
          </a:p>
        </p:txBody>
      </p:sp>
      <p:sp>
        <p:nvSpPr>
          <p:cNvPr id="10" name="Text Box 31"/>
          <p:cNvSpPr txBox="1">
            <a:spLocks noChangeArrowheads="1"/>
          </p:cNvSpPr>
          <p:nvPr/>
        </p:nvSpPr>
        <p:spPr bwMode="auto">
          <a:xfrm>
            <a:off x="6429388" y="5357826"/>
            <a:ext cx="50006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000" b="1" baseline="0" dirty="0" smtClean="0">
                <a:solidFill>
                  <a:srgbClr val="0000FF"/>
                </a:solidFill>
              </a:rPr>
              <a:t>Pi</a:t>
            </a:r>
            <a:r>
              <a:rPr lang="es-ES" sz="2400" b="1" baseline="0" dirty="0" smtClean="0">
                <a:solidFill>
                  <a:srgbClr val="0000FF"/>
                </a:solidFill>
              </a:rPr>
              <a:t>                         </a:t>
            </a:r>
            <a:endParaRPr lang="es-ES" sz="2400" b="1" baseline="0" dirty="0">
              <a:solidFill>
                <a:srgbClr val="0000FF"/>
              </a:solidFill>
            </a:endParaRPr>
          </a:p>
        </p:txBody>
      </p:sp>
      <p:sp>
        <p:nvSpPr>
          <p:cNvPr id="11" name="Oval 25"/>
          <p:cNvSpPr>
            <a:spLocks noChangeArrowheads="1"/>
          </p:cNvSpPr>
          <p:nvPr/>
        </p:nvSpPr>
        <p:spPr bwMode="auto">
          <a:xfrm>
            <a:off x="6572264" y="4000504"/>
            <a:ext cx="452437" cy="1077911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POSTULADOS DE LA TEORIA QUIMIOSMOTICA</a:t>
            </a:r>
          </a:p>
        </p:txBody>
      </p:sp>
      <p:sp>
        <p:nvSpPr>
          <p:cNvPr id="39939" name="Rectangle 3" descr="10%"/>
          <p:cNvSpPr>
            <a:spLocks noGrp="1" noChangeArrowheads="1"/>
          </p:cNvSpPr>
          <p:nvPr>
            <p:ph idx="1"/>
          </p:nvPr>
        </p:nvSpPr>
        <p:spPr>
          <a:pattFill prst="pct10">
            <a:fgClr>
              <a:srgbClr val="FBFDA1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/>
            <a:r>
              <a:rPr lang="es-ES" b="1" dirty="0" smtClean="0"/>
              <a:t>Membrana mitocondrial impermeable a protones.</a:t>
            </a:r>
          </a:p>
          <a:p>
            <a:pPr eaLnBrk="1" hangingPunct="1"/>
            <a:r>
              <a:rPr lang="es-ES" b="1" dirty="0" smtClean="0"/>
              <a:t>Expulsión de H</a:t>
            </a:r>
            <a:r>
              <a:rPr lang="es-ES" b="1" baseline="30000" dirty="0" smtClean="0"/>
              <a:t>+</a:t>
            </a:r>
            <a:r>
              <a:rPr lang="es-ES" b="1" dirty="0" smtClean="0"/>
              <a:t> durante el transporte de electrones.</a:t>
            </a:r>
          </a:p>
          <a:p>
            <a:pPr eaLnBrk="1" hangingPunct="1"/>
            <a:r>
              <a:rPr lang="es-ES" b="1" dirty="0" smtClean="0"/>
              <a:t>Formación de un gradiente electroquímico (H+ y cargas positivas).</a:t>
            </a:r>
          </a:p>
          <a:p>
            <a:pPr eaLnBrk="1" hangingPunct="1"/>
            <a:r>
              <a:rPr lang="es-ES" b="1" dirty="0" smtClean="0"/>
              <a:t>El pasaje de los H+ a través de </a:t>
            </a:r>
            <a:r>
              <a:rPr lang="es-ES" b="1" dirty="0" err="1" smtClean="0"/>
              <a:t>Fo</a:t>
            </a:r>
            <a:r>
              <a:rPr lang="es-ES" b="1" dirty="0" smtClean="0"/>
              <a:t> activan la </a:t>
            </a:r>
            <a:r>
              <a:rPr lang="es-ES" b="1" i="1" dirty="0" smtClean="0"/>
              <a:t>ATP </a:t>
            </a:r>
            <a:r>
              <a:rPr lang="es-ES" b="1" i="1" dirty="0" err="1" smtClean="0"/>
              <a:t>sintasa</a:t>
            </a:r>
            <a:r>
              <a:rPr lang="es-ES" b="1" i="1" dirty="0" smtClean="0"/>
              <a:t>.</a:t>
            </a:r>
          </a:p>
          <a:p>
            <a:pPr eaLnBrk="1" hangingPunct="1"/>
            <a:endParaRPr lang="es-ES" b="1" dirty="0" smtClean="0"/>
          </a:p>
          <a:p>
            <a:pPr eaLnBrk="1" hangingPunct="1"/>
            <a:endParaRPr lang="es-E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INHIBIDORES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F5FA28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800" b="1" dirty="0">
                <a:solidFill>
                  <a:srgbClr val="0000FF"/>
                </a:solidFill>
              </a:rPr>
              <a:t>Inhibidores del transporte electrónico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800" dirty="0"/>
              <a:t>    Inhiben solamente el transporte de e</a:t>
            </a:r>
            <a:r>
              <a:rPr lang="es-ES" sz="2800" baseline="30000" dirty="0"/>
              <a:t>-</a:t>
            </a:r>
            <a:endParaRPr lang="es-ES" sz="2800" dirty="0"/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rgbClr val="0000FF"/>
                </a:solidFill>
              </a:rPr>
              <a:t>Inhibidores de la </a:t>
            </a:r>
            <a:r>
              <a:rPr lang="es-ES" sz="2800" b="1" dirty="0" err="1">
                <a:solidFill>
                  <a:srgbClr val="0000FF"/>
                </a:solidFill>
              </a:rPr>
              <a:t>fosforilación</a:t>
            </a:r>
            <a:endParaRPr lang="es-ES" sz="2800" b="1" dirty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" sz="2800" dirty="0"/>
              <a:t>    Inhiben la síntesis de </a:t>
            </a:r>
            <a:r>
              <a:rPr lang="es-ES" sz="2800" dirty="0" smtClean="0"/>
              <a:t>ATP e indirectamente, el </a:t>
            </a:r>
            <a:r>
              <a:rPr lang="es-ES" sz="2800" dirty="0"/>
              <a:t>transporte de </a:t>
            </a:r>
            <a:r>
              <a:rPr lang="es-ES" sz="2800" dirty="0" smtClean="0"/>
              <a:t>e</a:t>
            </a:r>
            <a:r>
              <a:rPr lang="es-ES" sz="2800" baseline="30000" dirty="0" smtClean="0"/>
              <a:t>-.</a:t>
            </a:r>
            <a:endParaRPr lang="es-ES" sz="2800" dirty="0"/>
          </a:p>
          <a:p>
            <a:pPr>
              <a:lnSpc>
                <a:spcPct val="80000"/>
              </a:lnSpc>
            </a:pPr>
            <a:r>
              <a:rPr lang="es-ES" sz="2800" b="1" dirty="0" err="1">
                <a:solidFill>
                  <a:srgbClr val="0000FF"/>
                </a:solidFill>
              </a:rPr>
              <a:t>Desacoplantes</a:t>
            </a:r>
            <a:endParaRPr lang="es-ES" sz="2800" b="1" dirty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" sz="2800" dirty="0"/>
              <a:t>    Impiden la síntesis de </a:t>
            </a:r>
            <a:r>
              <a:rPr lang="es-ES" sz="2800" dirty="0" smtClean="0"/>
              <a:t>ATP, y aceleran el </a:t>
            </a:r>
            <a:r>
              <a:rPr lang="es-ES" sz="2800" dirty="0"/>
              <a:t>transporte de </a:t>
            </a:r>
            <a:r>
              <a:rPr lang="es-ES" sz="2800" dirty="0" smtClean="0"/>
              <a:t>electrones.</a:t>
            </a:r>
            <a:endParaRPr lang="es-ES" sz="2800" dirty="0"/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rgbClr val="0000FF"/>
                </a:solidFill>
              </a:rPr>
              <a:t>Inhibidores de la </a:t>
            </a:r>
            <a:r>
              <a:rPr lang="es-ES" sz="2800" b="1" dirty="0" err="1">
                <a:solidFill>
                  <a:srgbClr val="0000FF"/>
                </a:solidFill>
              </a:rPr>
              <a:t>translocasa</a:t>
            </a:r>
            <a:endParaRPr lang="es-ES" sz="2800" b="1" dirty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ES" sz="2800" dirty="0"/>
              <a:t>    Inhiben la entrada de ADP y la salida de ATP desde la </a:t>
            </a:r>
            <a:r>
              <a:rPr lang="es-ES" sz="2800" dirty="0" smtClean="0"/>
              <a:t>mitocondria.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64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6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6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6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45"/>
          <p:cNvSpPr>
            <a:spLocks noChangeShapeType="1"/>
          </p:cNvSpPr>
          <p:nvPr/>
        </p:nvSpPr>
        <p:spPr bwMode="auto">
          <a:xfrm>
            <a:off x="7667625" y="4060838"/>
            <a:ext cx="73025" cy="12969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3011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ACCION DE INHIBIDORES</a:t>
            </a:r>
          </a:p>
        </p:txBody>
      </p:sp>
      <p:sp>
        <p:nvSpPr>
          <p:cNvPr id="43012" name="Text Box 12"/>
          <p:cNvSpPr txBox="1">
            <a:spLocks noChangeArrowheads="1"/>
          </p:cNvSpPr>
          <p:nvPr/>
        </p:nvSpPr>
        <p:spPr bwMode="auto">
          <a:xfrm>
            <a:off x="0" y="4652963"/>
            <a:ext cx="1511300" cy="1190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Aceptores  artificales de electrones </a:t>
            </a:r>
          </a:p>
        </p:txBody>
      </p:sp>
      <p:sp>
        <p:nvSpPr>
          <p:cNvPr id="43013" name="Text Box 13"/>
          <p:cNvSpPr txBox="1">
            <a:spLocks noChangeArrowheads="1"/>
          </p:cNvSpPr>
          <p:nvPr/>
        </p:nvSpPr>
        <p:spPr bwMode="auto">
          <a:xfrm>
            <a:off x="2124075" y="5013325"/>
            <a:ext cx="1150938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Azul de               metileno</a:t>
            </a:r>
          </a:p>
        </p:txBody>
      </p:sp>
      <p:sp>
        <p:nvSpPr>
          <p:cNvPr id="43014" name="Text Box 14"/>
          <p:cNvSpPr txBox="1">
            <a:spLocks noChangeArrowheads="1"/>
          </p:cNvSpPr>
          <p:nvPr/>
        </p:nvSpPr>
        <p:spPr bwMode="auto">
          <a:xfrm>
            <a:off x="4643438" y="5157788"/>
            <a:ext cx="1944687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2,6 diclorofenol indofenol</a:t>
            </a:r>
          </a:p>
        </p:txBody>
      </p:sp>
      <p:sp>
        <p:nvSpPr>
          <p:cNvPr id="43015" name="Text Box 15"/>
          <p:cNvSpPr txBox="1">
            <a:spLocks noChangeArrowheads="1"/>
          </p:cNvSpPr>
          <p:nvPr/>
        </p:nvSpPr>
        <p:spPr bwMode="auto">
          <a:xfrm>
            <a:off x="7415213" y="5157788"/>
            <a:ext cx="1477962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Ferricanuro</a:t>
            </a:r>
          </a:p>
        </p:txBody>
      </p:sp>
      <p:sp>
        <p:nvSpPr>
          <p:cNvPr id="43016" name="Text Box 16"/>
          <p:cNvSpPr txBox="1">
            <a:spLocks noChangeArrowheads="1"/>
          </p:cNvSpPr>
          <p:nvPr/>
        </p:nvSpPr>
        <p:spPr bwMode="auto">
          <a:xfrm>
            <a:off x="5795963" y="4365625"/>
            <a:ext cx="180022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Tetrametil p-fenilendiamina</a:t>
            </a:r>
          </a:p>
        </p:txBody>
      </p:sp>
      <p:sp>
        <p:nvSpPr>
          <p:cNvPr id="43017" name="Text Box 24"/>
          <p:cNvSpPr txBox="1">
            <a:spLocks noChangeArrowheads="1"/>
          </p:cNvSpPr>
          <p:nvPr/>
        </p:nvSpPr>
        <p:spPr bwMode="auto">
          <a:xfrm>
            <a:off x="177800" y="1916113"/>
            <a:ext cx="2881313" cy="119221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0000FF"/>
                </a:solidFill>
              </a:rPr>
              <a:t>Rotenona </a:t>
            </a:r>
            <a:r>
              <a:rPr lang="es-ES" b="1"/>
              <a:t>(insecticida)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rgbClr val="0000FF"/>
                </a:solidFill>
              </a:rPr>
              <a:t>Amital </a:t>
            </a:r>
            <a:r>
              <a:rPr lang="es-ES" b="1"/>
              <a:t>(barbitúrico) </a:t>
            </a:r>
          </a:p>
          <a:p>
            <a:pPr>
              <a:spcBef>
                <a:spcPct val="50000"/>
              </a:spcBef>
            </a:pPr>
            <a:r>
              <a:rPr lang="es-ES" b="1"/>
              <a:t>Inhiben Fe-S/CoQ</a:t>
            </a:r>
          </a:p>
        </p:txBody>
      </p:sp>
      <p:sp>
        <p:nvSpPr>
          <p:cNvPr id="43018" name="Text Box 25"/>
          <p:cNvSpPr txBox="1">
            <a:spLocks noChangeArrowheads="1"/>
          </p:cNvSpPr>
          <p:nvPr/>
        </p:nvSpPr>
        <p:spPr bwMode="auto">
          <a:xfrm>
            <a:off x="3490913" y="1773238"/>
            <a:ext cx="2952750" cy="77946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0000FF"/>
                </a:solidFill>
              </a:rPr>
              <a:t>Antimicina A</a:t>
            </a:r>
            <a:r>
              <a:rPr lang="es-ES" b="1"/>
              <a:t> (antibiótico)</a:t>
            </a:r>
          </a:p>
          <a:p>
            <a:pPr>
              <a:spcBef>
                <a:spcPct val="50000"/>
              </a:spcBef>
            </a:pPr>
            <a:r>
              <a:rPr lang="es-ES" b="1"/>
              <a:t> bloquean citb/citc</a:t>
            </a:r>
            <a:r>
              <a:rPr lang="es-ES" b="1" baseline="-25000"/>
              <a:t>1</a:t>
            </a:r>
          </a:p>
        </p:txBody>
      </p:sp>
      <p:sp>
        <p:nvSpPr>
          <p:cNvPr id="43019" name="Text Box 26"/>
          <p:cNvSpPr txBox="1">
            <a:spLocks noChangeArrowheads="1"/>
          </p:cNvSpPr>
          <p:nvPr/>
        </p:nvSpPr>
        <p:spPr bwMode="auto">
          <a:xfrm>
            <a:off x="6696075" y="1700213"/>
            <a:ext cx="2447925" cy="14668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0000FF"/>
                </a:solidFill>
              </a:rPr>
              <a:t>CN</a:t>
            </a:r>
            <a:r>
              <a:rPr lang="es-ES" b="1" baseline="30000">
                <a:solidFill>
                  <a:srgbClr val="0000FF"/>
                </a:solidFill>
              </a:rPr>
              <a:t>- 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rgbClr val="0000FF"/>
                </a:solidFill>
              </a:rPr>
              <a:t>CO</a:t>
            </a:r>
          </a:p>
          <a:p>
            <a:pPr>
              <a:spcBef>
                <a:spcPct val="50000"/>
              </a:spcBef>
            </a:pPr>
            <a:r>
              <a:rPr lang="es-ES" b="1"/>
              <a:t> Inhiben la </a:t>
            </a:r>
            <a:r>
              <a:rPr lang="es-ES" b="1" i="1"/>
              <a:t>citocromo oxidasa</a:t>
            </a:r>
          </a:p>
        </p:txBody>
      </p:sp>
      <p:sp>
        <p:nvSpPr>
          <p:cNvPr id="43025" name="Text Box 27"/>
          <p:cNvSpPr txBox="1">
            <a:spLocks noChangeArrowheads="1"/>
          </p:cNvSpPr>
          <p:nvPr/>
        </p:nvSpPr>
        <p:spPr bwMode="auto">
          <a:xfrm>
            <a:off x="250825" y="3644900"/>
            <a:ext cx="87487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aseline="0" dirty="0"/>
              <a:t>NADH     </a:t>
            </a:r>
            <a:r>
              <a:rPr lang="es-ES" sz="2000" baseline="0" dirty="0" smtClean="0"/>
              <a:t>FMN    Fe-S     </a:t>
            </a:r>
            <a:r>
              <a:rPr lang="es-ES" sz="2000" baseline="0" dirty="0" err="1" smtClean="0"/>
              <a:t>CoQ</a:t>
            </a:r>
            <a:r>
              <a:rPr lang="es-ES" sz="2000" baseline="0" dirty="0" smtClean="0"/>
              <a:t>    </a:t>
            </a:r>
            <a:r>
              <a:rPr lang="es-ES" sz="2000" baseline="0" dirty="0" err="1"/>
              <a:t>cit</a:t>
            </a:r>
            <a:r>
              <a:rPr lang="es-ES" sz="2000" baseline="0" dirty="0"/>
              <a:t> </a:t>
            </a:r>
            <a:r>
              <a:rPr lang="es-ES" sz="2000" baseline="0" dirty="0" smtClean="0"/>
              <a:t>b    Fe-S     </a:t>
            </a:r>
            <a:r>
              <a:rPr lang="es-ES" sz="2000" baseline="0" dirty="0" err="1" smtClean="0"/>
              <a:t>cit</a:t>
            </a:r>
            <a:r>
              <a:rPr lang="es-ES" sz="2000" baseline="0" dirty="0" smtClean="0"/>
              <a:t> </a:t>
            </a:r>
            <a:r>
              <a:rPr lang="es-ES" sz="2000" baseline="0" dirty="0"/>
              <a:t>c</a:t>
            </a:r>
            <a:r>
              <a:rPr lang="es-ES" sz="2000" dirty="0"/>
              <a:t>1</a:t>
            </a:r>
            <a:r>
              <a:rPr lang="es-ES" sz="2000" baseline="0" dirty="0"/>
              <a:t>   </a:t>
            </a:r>
            <a:r>
              <a:rPr lang="es-ES" sz="2000" baseline="0" dirty="0" smtClean="0"/>
              <a:t> </a:t>
            </a:r>
            <a:r>
              <a:rPr lang="es-ES" sz="2000" baseline="0" dirty="0" err="1" smtClean="0"/>
              <a:t>citc</a:t>
            </a:r>
            <a:r>
              <a:rPr lang="es-ES" sz="2000" baseline="0" dirty="0" smtClean="0"/>
              <a:t>    </a:t>
            </a:r>
            <a:r>
              <a:rPr lang="es-ES" sz="2000" baseline="0" dirty="0" err="1" smtClean="0"/>
              <a:t>cit</a:t>
            </a:r>
            <a:r>
              <a:rPr lang="es-ES" sz="2000" baseline="0" dirty="0" smtClean="0"/>
              <a:t> </a:t>
            </a:r>
            <a:r>
              <a:rPr lang="es-ES" sz="2000" baseline="0" dirty="0"/>
              <a:t>a   </a:t>
            </a:r>
            <a:r>
              <a:rPr lang="es-ES" sz="2000" baseline="0" dirty="0" err="1" smtClean="0"/>
              <a:t>cit</a:t>
            </a:r>
            <a:r>
              <a:rPr lang="es-ES" sz="2000" baseline="0" dirty="0" smtClean="0"/>
              <a:t> a</a:t>
            </a:r>
            <a:r>
              <a:rPr lang="es-ES" sz="2000" dirty="0" smtClean="0"/>
              <a:t>3  </a:t>
            </a:r>
            <a:r>
              <a:rPr lang="es-ES" sz="2000" baseline="0" dirty="0" smtClean="0"/>
              <a:t>   O</a:t>
            </a:r>
            <a:r>
              <a:rPr lang="es-ES" sz="2000" dirty="0" smtClean="0"/>
              <a:t>2</a:t>
            </a:r>
            <a:endParaRPr lang="es-ES" sz="2000" dirty="0"/>
          </a:p>
        </p:txBody>
      </p:sp>
      <p:sp>
        <p:nvSpPr>
          <p:cNvPr id="43026" name="Line 29"/>
          <p:cNvSpPr>
            <a:spLocks noChangeShapeType="1"/>
          </p:cNvSpPr>
          <p:nvPr/>
        </p:nvSpPr>
        <p:spPr bwMode="auto">
          <a:xfrm>
            <a:off x="1142976" y="3857628"/>
            <a:ext cx="25241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3027" name="Line 30"/>
          <p:cNvSpPr>
            <a:spLocks noChangeShapeType="1"/>
          </p:cNvSpPr>
          <p:nvPr/>
        </p:nvSpPr>
        <p:spPr bwMode="auto">
          <a:xfrm>
            <a:off x="7500958" y="3857628"/>
            <a:ext cx="1800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3028" name="Line 31"/>
          <p:cNvSpPr>
            <a:spLocks noChangeShapeType="1"/>
          </p:cNvSpPr>
          <p:nvPr/>
        </p:nvSpPr>
        <p:spPr bwMode="auto">
          <a:xfrm>
            <a:off x="1928794" y="3857628"/>
            <a:ext cx="25241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3029" name="Line 32"/>
          <p:cNvSpPr>
            <a:spLocks noChangeShapeType="1"/>
          </p:cNvSpPr>
          <p:nvPr/>
        </p:nvSpPr>
        <p:spPr bwMode="auto">
          <a:xfrm>
            <a:off x="3643306" y="3857628"/>
            <a:ext cx="25241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3030" name="Line 33"/>
          <p:cNvSpPr>
            <a:spLocks noChangeShapeType="1"/>
          </p:cNvSpPr>
          <p:nvPr/>
        </p:nvSpPr>
        <p:spPr bwMode="auto">
          <a:xfrm>
            <a:off x="4391026" y="3857628"/>
            <a:ext cx="25241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3031" name="Line 34"/>
          <p:cNvSpPr>
            <a:spLocks noChangeShapeType="1"/>
          </p:cNvSpPr>
          <p:nvPr/>
        </p:nvSpPr>
        <p:spPr bwMode="auto">
          <a:xfrm>
            <a:off x="2786050" y="3857628"/>
            <a:ext cx="25241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3032" name="Line 35"/>
          <p:cNvSpPr>
            <a:spLocks noChangeShapeType="1"/>
          </p:cNvSpPr>
          <p:nvPr/>
        </p:nvSpPr>
        <p:spPr bwMode="auto">
          <a:xfrm>
            <a:off x="5286380" y="3857628"/>
            <a:ext cx="25241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3033" name="Line 36"/>
          <p:cNvSpPr>
            <a:spLocks noChangeShapeType="1"/>
          </p:cNvSpPr>
          <p:nvPr/>
        </p:nvSpPr>
        <p:spPr bwMode="auto">
          <a:xfrm>
            <a:off x="6072198" y="3857628"/>
            <a:ext cx="25241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3034" name="Line 37"/>
          <p:cNvSpPr>
            <a:spLocks noChangeShapeType="1"/>
          </p:cNvSpPr>
          <p:nvPr/>
        </p:nvSpPr>
        <p:spPr bwMode="auto">
          <a:xfrm>
            <a:off x="6786578" y="3857628"/>
            <a:ext cx="25241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3035" name="Line 38"/>
          <p:cNvSpPr>
            <a:spLocks noChangeShapeType="1"/>
          </p:cNvSpPr>
          <p:nvPr/>
        </p:nvSpPr>
        <p:spPr bwMode="auto">
          <a:xfrm>
            <a:off x="8286776" y="3857628"/>
            <a:ext cx="25241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43036" name="Text Box 39"/>
          <p:cNvSpPr txBox="1">
            <a:spLocks noChangeArrowheads="1"/>
          </p:cNvSpPr>
          <p:nvPr/>
        </p:nvSpPr>
        <p:spPr bwMode="auto">
          <a:xfrm>
            <a:off x="179388" y="3932238"/>
            <a:ext cx="900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/>
              <a:t>(-0.32)</a:t>
            </a:r>
          </a:p>
        </p:txBody>
      </p:sp>
      <p:sp>
        <p:nvSpPr>
          <p:cNvPr id="43037" name="Text Box 40"/>
          <p:cNvSpPr txBox="1">
            <a:spLocks noChangeArrowheads="1"/>
          </p:cNvSpPr>
          <p:nvPr/>
        </p:nvSpPr>
        <p:spPr bwMode="auto">
          <a:xfrm>
            <a:off x="8243888" y="4164020"/>
            <a:ext cx="900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/>
              <a:t>(+0.82)</a:t>
            </a:r>
          </a:p>
        </p:txBody>
      </p:sp>
      <p:sp>
        <p:nvSpPr>
          <p:cNvPr id="43021" name="Line 42"/>
          <p:cNvSpPr>
            <a:spLocks noChangeShapeType="1"/>
          </p:cNvSpPr>
          <p:nvPr/>
        </p:nvSpPr>
        <p:spPr bwMode="auto">
          <a:xfrm>
            <a:off x="7000892" y="4000504"/>
            <a:ext cx="0" cy="431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3022" name="Line 43"/>
          <p:cNvSpPr>
            <a:spLocks noChangeShapeType="1"/>
          </p:cNvSpPr>
          <p:nvPr/>
        </p:nvSpPr>
        <p:spPr bwMode="auto">
          <a:xfrm>
            <a:off x="4859338" y="4076700"/>
            <a:ext cx="0" cy="100806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3023" name="Line 44"/>
          <p:cNvSpPr>
            <a:spLocks noChangeShapeType="1"/>
          </p:cNvSpPr>
          <p:nvPr/>
        </p:nvSpPr>
        <p:spPr bwMode="auto">
          <a:xfrm>
            <a:off x="1714480" y="4071942"/>
            <a:ext cx="431800" cy="93503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3024" name="Rectangle 46"/>
          <p:cNvSpPr>
            <a:spLocks noChangeArrowheads="1"/>
          </p:cNvSpPr>
          <p:nvPr/>
        </p:nvSpPr>
        <p:spPr bwMode="auto">
          <a:xfrm>
            <a:off x="0" y="4000504"/>
            <a:ext cx="9144000" cy="1871663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accent2"/>
            </a:solidFill>
          </a:ln>
        </p:spPr>
        <p:txBody>
          <a:bodyPr/>
          <a:lstStyle/>
          <a:p>
            <a:r>
              <a:rPr lang="es-ES" sz="3200" b="1"/>
              <a:t>INHIBIDORES DE LA FOSFORILACIÓN</a:t>
            </a:r>
          </a:p>
        </p:txBody>
      </p:sp>
      <p:sp>
        <p:nvSpPr>
          <p:cNvPr id="124931" name="Rectangle 3" descr="10%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229600" cy="4525962"/>
          </a:xfrm>
          <a:pattFill prst="pct10">
            <a:fgClr>
              <a:srgbClr val="FFFF00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s-ES" b="1">
                <a:solidFill>
                  <a:srgbClr val="0000FF"/>
                </a:solidFill>
              </a:rPr>
              <a:t>Oligomicina</a:t>
            </a:r>
            <a:r>
              <a:rPr lang="es-ES"/>
              <a:t>: Bloquea el flujo de protones a través de Fo.</a:t>
            </a:r>
          </a:p>
          <a:p>
            <a:endParaRPr lang="es-ES"/>
          </a:p>
          <a:p>
            <a:r>
              <a:rPr lang="es-ES"/>
              <a:t>Se inhibe la síntesis de ATP</a:t>
            </a:r>
          </a:p>
          <a:p>
            <a:endParaRPr lang="es-ES"/>
          </a:p>
          <a:p>
            <a:r>
              <a:rPr lang="es-ES"/>
              <a:t>Se acumulan protones y se produce una fuerza inversa deteniéndose el transporte de electrones.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2743200" y="381000"/>
            <a:ext cx="3411538" cy="6192688"/>
            <a:chOff x="2699792" y="548680"/>
            <a:chExt cx="3411538" cy="6192688"/>
          </a:xfrm>
        </p:grpSpPr>
        <p:pic>
          <p:nvPicPr>
            <p:cNvPr id="3" name="Picture 9" descr="glycolysi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55821"/>
            <a:stretch>
              <a:fillRect/>
            </a:stretch>
          </p:blipFill>
          <p:spPr bwMode="auto">
            <a:xfrm>
              <a:off x="2699792" y="550118"/>
              <a:ext cx="3411538" cy="273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4139952" y="548680"/>
              <a:ext cx="1798638" cy="792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 baseline="0" dirty="0"/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4311105" y="2637681"/>
              <a:ext cx="1798638" cy="647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6" name="Picture 9" descr="glycolysi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44179"/>
            <a:stretch>
              <a:fillRect/>
            </a:stretch>
          </p:blipFill>
          <p:spPr bwMode="auto">
            <a:xfrm>
              <a:off x="2699792" y="3285381"/>
              <a:ext cx="3411538" cy="3455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10 CuadroTexto"/>
          <p:cNvSpPr txBox="1"/>
          <p:nvPr/>
        </p:nvSpPr>
        <p:spPr>
          <a:xfrm>
            <a:off x="5334000" y="1239083"/>
            <a:ext cx="30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baseline="0" dirty="0" smtClean="0">
                <a:solidFill>
                  <a:srgbClr val="FF0000"/>
                </a:solidFill>
              </a:rPr>
              <a:t>VIA GLICOLITICA</a:t>
            </a:r>
            <a:endParaRPr lang="en-US" b="1" baseline="0" dirty="0">
              <a:solidFill>
                <a:srgbClr val="FF00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981200" y="304800"/>
            <a:ext cx="304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baseline="0" dirty="0" smtClean="0"/>
              <a:t>OXIDACION DE LA GLUCOSA</a:t>
            </a:r>
            <a:endParaRPr lang="en-US" b="1" baseline="0" dirty="0"/>
          </a:p>
        </p:txBody>
      </p:sp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6313488" y="4611687"/>
            <a:ext cx="2678112" cy="1962001"/>
            <a:chOff x="657" y="572"/>
            <a:chExt cx="1543" cy="1250"/>
          </a:xfrm>
        </p:grpSpPr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657" y="572"/>
              <a:ext cx="1543" cy="1250"/>
            </a:xfrm>
            <a:prstGeom prst="rect">
              <a:avLst/>
            </a:prstGeom>
            <a:solidFill>
              <a:srgbClr val="FDFEE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aseline="0" dirty="0"/>
                <a:t>CH</a:t>
              </a:r>
              <a:r>
                <a:rPr lang="es-ES_tradnl" dirty="0"/>
                <a:t>2</a:t>
              </a:r>
            </a:p>
            <a:p>
              <a:pPr>
                <a:spcBef>
                  <a:spcPct val="50000"/>
                </a:spcBef>
              </a:pPr>
              <a:r>
                <a:rPr lang="es-ES_tradnl" baseline="0" dirty="0"/>
                <a:t>C </a:t>
              </a:r>
              <a:r>
                <a:rPr lang="es-ES_tradnl" b="1" baseline="0" dirty="0">
                  <a:solidFill>
                    <a:srgbClr val="FF3300"/>
                  </a:solidFill>
                </a:rPr>
                <a:t>– </a:t>
              </a:r>
              <a:r>
                <a:rPr lang="es-ES_tradnl" baseline="0" dirty="0"/>
                <a:t>O – PO</a:t>
              </a:r>
              <a:r>
                <a:rPr lang="es-ES_tradnl" dirty="0"/>
                <a:t>3</a:t>
              </a:r>
            </a:p>
            <a:p>
              <a:pPr>
                <a:spcBef>
                  <a:spcPct val="50000"/>
                </a:spcBef>
              </a:pPr>
              <a:r>
                <a:rPr lang="es-ES_tradnl" baseline="0" dirty="0"/>
                <a:t>COO</a:t>
              </a:r>
              <a:r>
                <a:rPr lang="es-ES_tradnl" baseline="30000" dirty="0"/>
                <a:t>-</a:t>
              </a:r>
              <a:endParaRPr lang="es-ES_tradnl" baseline="0" dirty="0"/>
            </a:p>
            <a:p>
              <a:pPr>
                <a:spcBef>
                  <a:spcPct val="50000"/>
                </a:spcBef>
              </a:pPr>
              <a:r>
                <a:rPr lang="es-ES_tradnl" sz="1600" b="1" baseline="0" dirty="0" err="1" smtClean="0"/>
                <a:t>Fosfoenolpiruvato</a:t>
              </a:r>
              <a:r>
                <a:rPr lang="es-ES_tradnl" sz="1600" b="1" baseline="0" dirty="0" smtClean="0"/>
                <a:t> (PEP)</a:t>
              </a:r>
              <a:endParaRPr lang="es-ES_tradnl" sz="1600" b="1" baseline="0" dirty="0"/>
            </a:p>
            <a:p>
              <a:pPr>
                <a:spcBef>
                  <a:spcPct val="50000"/>
                </a:spcBef>
              </a:pPr>
              <a:r>
                <a:rPr lang="es-ES_tradnl" b="1" baseline="0" dirty="0" err="1">
                  <a:latin typeface="Symbol" pitchFamily="18" charset="2"/>
                </a:rPr>
                <a:t>D</a:t>
              </a:r>
              <a:r>
                <a:rPr lang="es-ES_tradnl" b="1" baseline="0" dirty="0" err="1"/>
                <a:t>G</a:t>
              </a:r>
              <a:r>
                <a:rPr lang="es-ES_tradnl" b="1" baseline="30000" dirty="0" err="1"/>
                <a:t>o</a:t>
              </a:r>
              <a:r>
                <a:rPr lang="es-ES_tradnl" b="1" baseline="30000" dirty="0"/>
                <a:t>’</a:t>
              </a:r>
              <a:r>
                <a:rPr lang="es-ES_tradnl" b="1" baseline="0" dirty="0"/>
                <a:t> = - 61,9 kJ/mol</a:t>
              </a: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703" y="709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װ</a:t>
              </a:r>
              <a:endParaRPr lang="es-ES_tradnl" baseline="0"/>
            </a:p>
          </p:txBody>
        </p:sp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703" y="935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ו</a:t>
              </a:r>
              <a:endParaRPr lang="es-ES_tradnl" baseline="0"/>
            </a:p>
          </p:txBody>
        </p:sp>
      </p:grpSp>
      <p:grpSp>
        <p:nvGrpSpPr>
          <p:cNvPr id="15" name="Group 7"/>
          <p:cNvGrpSpPr>
            <a:grpSpLocks/>
          </p:cNvGrpSpPr>
          <p:nvPr/>
        </p:nvGrpSpPr>
        <p:grpSpPr bwMode="auto">
          <a:xfrm>
            <a:off x="6389688" y="1749425"/>
            <a:ext cx="2449512" cy="2746375"/>
            <a:chOff x="2925" y="73"/>
            <a:chExt cx="1543" cy="1730"/>
          </a:xfrm>
        </p:grpSpPr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2925" y="73"/>
              <a:ext cx="1543" cy="1730"/>
            </a:xfrm>
            <a:prstGeom prst="rect">
              <a:avLst/>
            </a:prstGeom>
            <a:solidFill>
              <a:srgbClr val="FDFEE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baseline="0" dirty="0"/>
                <a:t>         O</a:t>
              </a:r>
            </a:p>
            <a:p>
              <a:r>
                <a:rPr lang="es-ES_tradnl" baseline="0" dirty="0"/>
                <a:t>C</a:t>
              </a:r>
              <a:endParaRPr lang="es-ES_tradnl" dirty="0"/>
            </a:p>
            <a:p>
              <a:r>
                <a:rPr lang="es-ES_tradnl" dirty="0"/>
                <a:t>             </a:t>
              </a:r>
              <a:r>
                <a:rPr lang="es-ES_tradnl" baseline="0" dirty="0"/>
                <a:t>O – PO</a:t>
              </a:r>
              <a:r>
                <a:rPr lang="es-ES_tradnl" dirty="0"/>
                <a:t>3</a:t>
              </a:r>
            </a:p>
            <a:p>
              <a:r>
                <a:rPr lang="es-ES_tradnl" baseline="0" dirty="0"/>
                <a:t>C H</a:t>
              </a:r>
              <a:r>
                <a:rPr lang="es-ES_tradnl" dirty="0"/>
                <a:t>2</a:t>
              </a:r>
              <a:r>
                <a:rPr lang="es-ES_tradnl" baseline="0" dirty="0"/>
                <a:t> </a:t>
              </a:r>
              <a:endParaRPr lang="es-ES_tradnl" dirty="0"/>
            </a:p>
            <a:p>
              <a:endParaRPr lang="es-ES_tradnl" dirty="0"/>
            </a:p>
            <a:p>
              <a:r>
                <a:rPr lang="es-ES_tradnl" baseline="0" dirty="0"/>
                <a:t>C-O</a:t>
              </a:r>
              <a:r>
                <a:rPr lang="es-ES_tradnl" baseline="30000" dirty="0"/>
                <a:t>-</a:t>
              </a:r>
              <a:r>
                <a:rPr lang="es-ES_tradnl" baseline="0" dirty="0"/>
                <a:t>PO</a:t>
              </a:r>
              <a:r>
                <a:rPr lang="es-ES_tradnl" dirty="0"/>
                <a:t>3</a:t>
              </a:r>
            </a:p>
            <a:p>
              <a:r>
                <a:rPr lang="es-ES_tradnl" baseline="30000" dirty="0"/>
                <a:t> </a:t>
              </a:r>
              <a:r>
                <a:rPr lang="es-ES_tradnl" baseline="0" dirty="0"/>
                <a:t>H</a:t>
              </a:r>
              <a:r>
                <a:rPr lang="es-ES_tradnl" dirty="0"/>
                <a:t>2</a:t>
              </a:r>
              <a:endParaRPr lang="es-ES_tradnl" baseline="0" dirty="0"/>
            </a:p>
            <a:p>
              <a:endParaRPr lang="es-ES_tradnl" baseline="0" dirty="0"/>
            </a:p>
            <a:p>
              <a:r>
                <a:rPr lang="es-ES_tradnl" b="1" baseline="0" dirty="0"/>
                <a:t>1,3-Bisfosfoglicerato</a:t>
              </a:r>
            </a:p>
            <a:p>
              <a:r>
                <a:rPr lang="es-ES_tradnl" b="1" baseline="0" dirty="0">
                  <a:latin typeface="Symbol" pitchFamily="18" charset="2"/>
                </a:rPr>
                <a:t>D</a:t>
              </a:r>
              <a:r>
                <a:rPr lang="es-ES_tradnl" b="1" baseline="0" dirty="0"/>
                <a:t>G </a:t>
              </a:r>
              <a:r>
                <a:rPr lang="es-ES_tradnl" b="1" baseline="30000" dirty="0"/>
                <a:t>o’</a:t>
              </a:r>
              <a:r>
                <a:rPr lang="es-ES_tradnl" b="1" baseline="0" dirty="0"/>
                <a:t>= - 49,3 kJ/mol</a:t>
              </a:r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 rot="3000789">
              <a:off x="3106" y="164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װ</a:t>
              </a:r>
              <a:endParaRPr lang="es-ES_tradnl" baseline="0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 rot="-1958657">
              <a:off x="3107" y="300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="1" baseline="0">
                  <a:solidFill>
                    <a:srgbClr val="FF3300"/>
                  </a:solidFill>
                </a:rPr>
                <a:t>ו</a:t>
              </a:r>
              <a:endParaRPr lang="es-ES_tradnl" b="1" baseline="0">
                <a:solidFill>
                  <a:srgbClr val="FF3300"/>
                </a:solidFill>
              </a:endParaRPr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2970" y="391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ו</a:t>
              </a:r>
              <a:endParaRPr lang="es-ES_tradnl" baseline="0"/>
            </a:p>
          </p:txBody>
        </p: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2970" y="709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/>
                <a:t>ו</a:t>
              </a:r>
              <a:endParaRPr lang="es-ES_tradnl" baseline="0"/>
            </a:p>
          </p:txBody>
        </p:sp>
      </p:grpSp>
    </p:spTree>
    <p:extLst>
      <p:ext uri="{BB962C8B-B14F-4D97-AF65-F5344CB8AC3E}">
        <p14:creationId xmlns="" xmlns:p14="http://schemas.microsoft.com/office/powerpoint/2010/main" val="265865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DESACOPLANTES</a:t>
            </a:r>
          </a:p>
        </p:txBody>
      </p:sp>
      <p:pic>
        <p:nvPicPr>
          <p:cNvPr id="37900" name="Picture 12" descr="DN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30000" contrast="36000"/>
          </a:blip>
          <a:stretch>
            <a:fillRect/>
          </a:stretch>
        </p:blipFill>
        <p:spPr>
          <a:xfrm>
            <a:off x="1352550" y="2977356"/>
            <a:ext cx="2247900" cy="1771650"/>
          </a:xfrm>
          <a:noFill/>
          <a:ln/>
        </p:spPr>
      </p:pic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366714" y="1510605"/>
            <a:ext cx="8396286" cy="1384995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 dirty="0"/>
              <a:t>Actúan como </a:t>
            </a:r>
            <a:r>
              <a:rPr lang="es-ES" sz="2400" b="1" baseline="0" dirty="0" err="1"/>
              <a:t>ionóforos</a:t>
            </a:r>
            <a:r>
              <a:rPr lang="es-ES" sz="2400" b="1" baseline="0" dirty="0"/>
              <a:t> eliminando el gradiente de protones</a:t>
            </a:r>
            <a:r>
              <a:rPr lang="es-ES" sz="2400" b="1" baseline="0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es-ES" sz="2400" b="1" baseline="0" dirty="0" smtClean="0"/>
              <a:t>Desacoplan la </a:t>
            </a:r>
            <a:r>
              <a:rPr lang="es-ES" sz="2400" b="1" baseline="0" dirty="0" err="1" smtClean="0"/>
              <a:t>fosforilación</a:t>
            </a:r>
            <a:r>
              <a:rPr lang="es-ES" sz="2400" b="1" baseline="0" dirty="0" smtClean="0"/>
              <a:t> del transporte electrónico</a:t>
            </a:r>
            <a:endParaRPr lang="es-ES" sz="2400" b="1" baseline="0" dirty="0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3214678" y="5072074"/>
            <a:ext cx="7143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 dirty="0"/>
              <a:t>+ H</a:t>
            </a:r>
            <a:r>
              <a:rPr lang="es-ES" b="1" baseline="30000" dirty="0"/>
              <a:t>+</a:t>
            </a:r>
            <a:endParaRPr lang="es-ES" b="1" baseline="0" dirty="0"/>
          </a:p>
        </p:txBody>
      </p:sp>
      <p:grpSp>
        <p:nvGrpSpPr>
          <p:cNvPr id="37904" name="Group 16"/>
          <p:cNvGrpSpPr>
            <a:grpSpLocks/>
          </p:cNvGrpSpPr>
          <p:nvPr/>
        </p:nvGrpSpPr>
        <p:grpSpPr bwMode="auto">
          <a:xfrm>
            <a:off x="755650" y="4214818"/>
            <a:ext cx="2519363" cy="1951038"/>
            <a:chOff x="476" y="1706"/>
            <a:chExt cx="1587" cy="1229"/>
          </a:xfrm>
        </p:grpSpPr>
        <p:grpSp>
          <p:nvGrpSpPr>
            <p:cNvPr id="37903" name="Group 15"/>
            <p:cNvGrpSpPr>
              <a:grpSpLocks/>
            </p:cNvGrpSpPr>
            <p:nvPr/>
          </p:nvGrpSpPr>
          <p:grpSpPr bwMode="auto">
            <a:xfrm>
              <a:off x="476" y="1706"/>
              <a:ext cx="1416" cy="1162"/>
              <a:chOff x="476" y="1706"/>
              <a:chExt cx="1416" cy="1162"/>
            </a:xfrm>
          </p:grpSpPr>
          <p:pic>
            <p:nvPicPr>
              <p:cNvPr id="37893" name="Picture 5" descr="DNP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30000" contrast="36000"/>
              </a:blip>
              <a:srcRect/>
              <a:stretch>
                <a:fillRect/>
              </a:stretch>
            </p:blipFill>
            <p:spPr bwMode="auto">
              <a:xfrm>
                <a:off x="476" y="1752"/>
                <a:ext cx="1416" cy="1116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37902" name="Text Box 14"/>
              <p:cNvSpPr txBox="1">
                <a:spLocks noChangeArrowheads="1"/>
              </p:cNvSpPr>
              <p:nvPr/>
            </p:nvSpPr>
            <p:spPr bwMode="auto">
              <a:xfrm>
                <a:off x="1474" y="1706"/>
                <a:ext cx="363" cy="2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1600" b="1" baseline="0">
                    <a:solidFill>
                      <a:srgbClr val="0000FF"/>
                    </a:solidFill>
                  </a:rPr>
                  <a:t>O</a:t>
                </a:r>
                <a:r>
                  <a:rPr lang="es-ES" sz="1600" b="1" baseline="30000">
                    <a:solidFill>
                      <a:srgbClr val="0000FF"/>
                    </a:solidFill>
                  </a:rPr>
                  <a:t>-</a:t>
                </a:r>
              </a:p>
            </p:txBody>
          </p:sp>
        </p:grpSp>
        <p:sp>
          <p:nvSpPr>
            <p:cNvPr id="37899" name="Text Box 11"/>
            <p:cNvSpPr txBox="1">
              <a:spLocks noChangeArrowheads="1"/>
            </p:cNvSpPr>
            <p:nvPr/>
          </p:nvSpPr>
          <p:spPr bwMode="auto">
            <a:xfrm>
              <a:off x="521" y="2704"/>
              <a:ext cx="1542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aseline="0">
                  <a:solidFill>
                    <a:srgbClr val="0000FF"/>
                  </a:solidFill>
                </a:rPr>
                <a:t>2,4 Dinitrofenol (DNP)</a:t>
              </a:r>
            </a:p>
          </p:txBody>
        </p:sp>
      </p:grp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5143504" y="6002360"/>
            <a:ext cx="28067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/>
              <a:t>Forma protonada que atraviesa la membrana</a:t>
            </a:r>
          </a:p>
        </p:txBody>
      </p:sp>
      <p:sp>
        <p:nvSpPr>
          <p:cNvPr id="37906" name="Line 18"/>
          <p:cNvSpPr>
            <a:spLocks noChangeShapeType="1"/>
          </p:cNvSpPr>
          <p:nvPr/>
        </p:nvSpPr>
        <p:spPr bwMode="auto">
          <a:xfrm>
            <a:off x="4143372" y="5357826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229600" cy="1143000"/>
          </a:xfrm>
          <a:gradFill rotWithShape="1">
            <a:gsLst>
              <a:gs pos="0">
                <a:srgbClr val="716E02"/>
              </a:gs>
              <a:gs pos="50000">
                <a:srgbClr val="F4EE04"/>
              </a:gs>
              <a:gs pos="100000">
                <a:srgbClr val="716E02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smtClean="0"/>
              <a:t>Relacion P/O en presencia de Inhibidores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46363"/>
            <a:ext cx="3394075" cy="604837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2800" smtClean="0"/>
              <a:t>Sustrato:</a:t>
            </a:r>
            <a:r>
              <a:rPr lang="es-ES" sz="2800" u="sng" smtClean="0"/>
              <a:t> NADH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800" smtClean="0"/>
              <a:t>     </a:t>
            </a:r>
            <a:endParaRPr lang="es-ES" sz="2800" baseline="30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800" smtClean="0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1835150" y="3324225"/>
            <a:ext cx="0" cy="10795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431800" y="3538538"/>
            <a:ext cx="13319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</a:rPr>
              <a:t>Sin Inhibidor</a:t>
            </a:r>
            <a:endParaRPr lang="es-ES"/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1116013" y="4475163"/>
            <a:ext cx="15113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/>
              <a:t>P/O = 3/1</a:t>
            </a:r>
            <a:endParaRPr lang="es-ES"/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4787900" y="3573463"/>
            <a:ext cx="1728788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</a:rPr>
              <a:t>c/Inh. del COMPLEJO II</a:t>
            </a:r>
            <a:r>
              <a:rPr lang="es-ES"/>
              <a:t> 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4643438" y="1700213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</a:rPr>
              <a:t>c/Inh. del COMPLEJO I</a:t>
            </a:r>
            <a:r>
              <a:rPr lang="es-ES"/>
              <a:t> </a:t>
            </a: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3276600" y="4797425"/>
            <a:ext cx="2592388" cy="3762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</a:rPr>
              <a:t>C/ DESACOPLANTES</a:t>
            </a:r>
            <a:endParaRPr lang="es-ES"/>
          </a:p>
        </p:txBody>
      </p:sp>
      <p:sp>
        <p:nvSpPr>
          <p:cNvPr id="46090" name="Rectangle 11"/>
          <p:cNvSpPr>
            <a:spLocks noChangeArrowheads="1"/>
          </p:cNvSpPr>
          <p:nvPr/>
        </p:nvSpPr>
        <p:spPr bwMode="auto">
          <a:xfrm>
            <a:off x="7092950" y="4076700"/>
            <a:ext cx="12477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F42B0A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b="1">
                <a:solidFill>
                  <a:srgbClr val="F42B0A"/>
                </a:solidFill>
              </a:rPr>
              <a:t>e-   e-   e-</a:t>
            </a:r>
            <a:r>
              <a:rPr lang="es-ES">
                <a:solidFill>
                  <a:srgbClr val="F42B0A"/>
                </a:solidFill>
              </a:rPr>
              <a:t> </a:t>
            </a:r>
          </a:p>
        </p:txBody>
      </p:sp>
      <p:sp>
        <p:nvSpPr>
          <p:cNvPr id="46091" name="Text Box 13"/>
          <p:cNvSpPr txBox="1">
            <a:spLocks noChangeArrowheads="1"/>
          </p:cNvSpPr>
          <p:nvPr/>
        </p:nvSpPr>
        <p:spPr bwMode="auto">
          <a:xfrm>
            <a:off x="6732588" y="1700213"/>
            <a:ext cx="1296987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/>
              <a:t>P/O = 0</a:t>
            </a:r>
            <a:endParaRPr lang="es-ES"/>
          </a:p>
        </p:txBody>
      </p:sp>
      <p:sp>
        <p:nvSpPr>
          <p:cNvPr id="46092" name="Text Box 14"/>
          <p:cNvSpPr txBox="1">
            <a:spLocks noChangeArrowheads="1"/>
          </p:cNvSpPr>
          <p:nvPr/>
        </p:nvSpPr>
        <p:spPr bwMode="auto">
          <a:xfrm>
            <a:off x="6948488" y="3429000"/>
            <a:ext cx="1512887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/>
              <a:t>P/O = 3/1</a:t>
            </a:r>
            <a:endParaRPr lang="es-ES"/>
          </a:p>
        </p:txBody>
      </p:sp>
      <p:sp>
        <p:nvSpPr>
          <p:cNvPr id="46093" name="Text Box 15"/>
          <p:cNvSpPr txBox="1">
            <a:spLocks noChangeArrowheads="1"/>
          </p:cNvSpPr>
          <p:nvPr/>
        </p:nvSpPr>
        <p:spPr bwMode="auto">
          <a:xfrm>
            <a:off x="3851275" y="5373688"/>
            <a:ext cx="1584325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/>
              <a:t>P/O = 0/1</a:t>
            </a:r>
            <a:endParaRPr lang="es-ES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804025" y="2276475"/>
            <a:ext cx="2089150" cy="792163"/>
            <a:chOff x="4286" y="1752"/>
            <a:chExt cx="1316" cy="499"/>
          </a:xfrm>
        </p:grpSpPr>
        <p:sp>
          <p:nvSpPr>
            <p:cNvPr id="46115" name="Text Box 17"/>
            <p:cNvSpPr txBox="1">
              <a:spLocks noChangeArrowheads="1"/>
            </p:cNvSpPr>
            <p:nvPr/>
          </p:nvSpPr>
          <p:spPr bwMode="auto">
            <a:xfrm>
              <a:off x="4286" y="1842"/>
              <a:ext cx="1316" cy="237"/>
            </a:xfrm>
            <a:prstGeom prst="rect">
              <a:avLst/>
            </a:prstGeom>
            <a:noFill/>
            <a:ln w="9525">
              <a:solidFill>
                <a:srgbClr val="F42B0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b="1">
                  <a:solidFill>
                    <a:srgbClr val="F42B0A"/>
                  </a:solidFill>
                </a:rPr>
                <a:t>e</a:t>
              </a:r>
              <a:r>
                <a:rPr lang="es-ES" b="1" baseline="30000">
                  <a:solidFill>
                    <a:srgbClr val="F42B0A"/>
                  </a:solidFill>
                </a:rPr>
                <a:t>-   </a:t>
              </a:r>
              <a:r>
                <a:rPr lang="es-ES" b="1">
                  <a:solidFill>
                    <a:srgbClr val="F42B0A"/>
                  </a:solidFill>
                </a:rPr>
                <a:t>e</a:t>
              </a:r>
              <a:r>
                <a:rPr lang="es-ES" b="1" baseline="30000">
                  <a:solidFill>
                    <a:srgbClr val="F42B0A"/>
                  </a:solidFill>
                </a:rPr>
                <a:t>-   </a:t>
              </a:r>
              <a:r>
                <a:rPr lang="es-ES" b="1">
                  <a:solidFill>
                    <a:srgbClr val="F42B0A"/>
                  </a:solidFill>
                </a:rPr>
                <a:t>e</a:t>
              </a:r>
              <a:r>
                <a:rPr lang="es-ES" b="1" baseline="30000">
                  <a:solidFill>
                    <a:srgbClr val="F42B0A"/>
                  </a:solidFill>
                </a:rPr>
                <a:t>-</a:t>
              </a:r>
              <a:r>
                <a:rPr lang="es-ES" b="1">
                  <a:solidFill>
                    <a:srgbClr val="F42B0A"/>
                  </a:solidFill>
                </a:rPr>
                <a:t> </a:t>
              </a:r>
              <a:r>
                <a:rPr lang="es-ES" b="1"/>
                <a:t>(Q al O</a:t>
              </a:r>
              <a:r>
                <a:rPr lang="es-ES" b="1" baseline="-25000"/>
                <a:t>2</a:t>
              </a:r>
              <a:r>
                <a:rPr lang="es-ES" b="1"/>
                <a:t>)</a:t>
              </a:r>
              <a:endParaRPr lang="es-ES"/>
            </a:p>
          </p:txBody>
        </p:sp>
        <p:sp>
          <p:nvSpPr>
            <p:cNvPr id="2" name="Line 18"/>
            <p:cNvSpPr>
              <a:spLocks noChangeShapeType="1"/>
            </p:cNvSpPr>
            <p:nvPr/>
          </p:nvSpPr>
          <p:spPr bwMode="auto">
            <a:xfrm flipH="1">
              <a:off x="4422" y="1752"/>
              <a:ext cx="771" cy="499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" name="Line 19"/>
            <p:cNvSpPr>
              <a:spLocks noChangeShapeType="1"/>
            </p:cNvSpPr>
            <p:nvPr/>
          </p:nvSpPr>
          <p:spPr bwMode="auto">
            <a:xfrm>
              <a:off x="4468" y="1752"/>
              <a:ext cx="725" cy="499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6095" name="Text Box 20"/>
          <p:cNvSpPr txBox="1">
            <a:spLocks noChangeArrowheads="1"/>
          </p:cNvSpPr>
          <p:nvPr/>
        </p:nvSpPr>
        <p:spPr bwMode="auto">
          <a:xfrm>
            <a:off x="1979613" y="3357563"/>
            <a:ext cx="5762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 </a:t>
            </a: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</a:t>
            </a:r>
            <a:r>
              <a:rPr lang="es-ES" b="1">
                <a:solidFill>
                  <a:srgbClr val="F42B0A"/>
                </a:solidFill>
              </a:rPr>
              <a:t> e</a:t>
            </a:r>
            <a:r>
              <a:rPr lang="es-ES" b="1" baseline="30000">
                <a:solidFill>
                  <a:srgbClr val="F42B0A"/>
                </a:solidFill>
              </a:rPr>
              <a:t>-</a:t>
            </a:r>
            <a:endParaRPr lang="es-ES"/>
          </a:p>
        </p:txBody>
      </p:sp>
      <p:sp>
        <p:nvSpPr>
          <p:cNvPr id="46096" name="Line 21"/>
          <p:cNvSpPr>
            <a:spLocks noChangeShapeType="1"/>
          </p:cNvSpPr>
          <p:nvPr/>
        </p:nvSpPr>
        <p:spPr bwMode="auto">
          <a:xfrm>
            <a:off x="3635375" y="3357563"/>
            <a:ext cx="0" cy="136683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6097" name="Line 22"/>
          <p:cNvSpPr>
            <a:spLocks noChangeShapeType="1"/>
          </p:cNvSpPr>
          <p:nvPr/>
        </p:nvSpPr>
        <p:spPr bwMode="auto">
          <a:xfrm>
            <a:off x="4067175" y="3213100"/>
            <a:ext cx="504825" cy="4318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6098" name="Line 23"/>
          <p:cNvSpPr>
            <a:spLocks noChangeShapeType="1"/>
          </p:cNvSpPr>
          <p:nvPr/>
        </p:nvSpPr>
        <p:spPr bwMode="auto">
          <a:xfrm flipV="1">
            <a:off x="3924300" y="2420938"/>
            <a:ext cx="649288" cy="21431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6099" name="AutoShape 24"/>
          <p:cNvSpPr>
            <a:spLocks/>
          </p:cNvSpPr>
          <p:nvPr/>
        </p:nvSpPr>
        <p:spPr bwMode="auto">
          <a:xfrm>
            <a:off x="6516688" y="1557338"/>
            <a:ext cx="144462" cy="1368425"/>
          </a:xfrm>
          <a:prstGeom prst="leftBrace">
            <a:avLst>
              <a:gd name="adj1" fmla="val 78938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6100" name="AutoShape 25"/>
          <p:cNvSpPr>
            <a:spLocks/>
          </p:cNvSpPr>
          <p:nvPr/>
        </p:nvSpPr>
        <p:spPr bwMode="auto">
          <a:xfrm>
            <a:off x="6588125" y="3429000"/>
            <a:ext cx="144463" cy="1223963"/>
          </a:xfrm>
          <a:prstGeom prst="leftBrace">
            <a:avLst>
              <a:gd name="adj1" fmla="val 7060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6101" name="Text Box 26"/>
          <p:cNvSpPr txBox="1">
            <a:spLocks noChangeArrowheads="1"/>
          </p:cNvSpPr>
          <p:nvPr/>
        </p:nvSpPr>
        <p:spPr bwMode="auto">
          <a:xfrm>
            <a:off x="3419475" y="5949950"/>
            <a:ext cx="2232025" cy="650875"/>
          </a:xfrm>
          <a:prstGeom prst="rect">
            <a:avLst/>
          </a:prstGeom>
          <a:noFill/>
          <a:ln w="9525">
            <a:solidFill>
              <a:srgbClr val="F42B0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   </a:t>
            </a: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   </a:t>
            </a: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</a:t>
            </a:r>
            <a:r>
              <a:rPr lang="es-ES" b="1">
                <a:solidFill>
                  <a:srgbClr val="F42B0A"/>
                </a:solidFill>
              </a:rPr>
              <a:t> e-   e-   e-</a:t>
            </a:r>
            <a:r>
              <a:rPr lang="es-ES"/>
              <a:t> </a:t>
            </a:r>
            <a:r>
              <a:rPr lang="es-ES" b="1">
                <a:solidFill>
                  <a:srgbClr val="F42B0A"/>
                </a:solidFill>
              </a:rPr>
              <a:t>e-   e-   e-</a:t>
            </a:r>
            <a:r>
              <a:rPr lang="es-ES"/>
              <a:t> </a:t>
            </a:r>
            <a:r>
              <a:rPr lang="es-ES" b="1"/>
              <a:t>(Q al O</a:t>
            </a:r>
            <a:r>
              <a:rPr lang="es-ES" b="1" baseline="-25000"/>
              <a:t>2</a:t>
            </a:r>
            <a:r>
              <a:rPr lang="es-ES" b="1"/>
              <a:t>)</a:t>
            </a:r>
            <a:endParaRPr lang="es-ES"/>
          </a:p>
        </p:txBody>
      </p:sp>
      <p:sp>
        <p:nvSpPr>
          <p:cNvPr id="46102" name="Line 27"/>
          <p:cNvSpPr>
            <a:spLocks noChangeShapeType="1"/>
          </p:cNvSpPr>
          <p:nvPr/>
        </p:nvSpPr>
        <p:spPr bwMode="auto">
          <a:xfrm>
            <a:off x="4427538" y="51577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6103" name="Text Box 28"/>
          <p:cNvSpPr txBox="1">
            <a:spLocks noChangeArrowheads="1"/>
          </p:cNvSpPr>
          <p:nvPr/>
        </p:nvSpPr>
        <p:spPr bwMode="auto">
          <a:xfrm>
            <a:off x="4787900" y="3573463"/>
            <a:ext cx="1728788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</a:rPr>
              <a:t>c/Inh. del COMPLEJO II</a:t>
            </a:r>
            <a:r>
              <a:rPr lang="es-ES"/>
              <a:t> </a:t>
            </a:r>
          </a:p>
        </p:txBody>
      </p:sp>
      <p:sp>
        <p:nvSpPr>
          <p:cNvPr id="46104" name="Text Box 29"/>
          <p:cNvSpPr txBox="1">
            <a:spLocks noChangeArrowheads="1"/>
          </p:cNvSpPr>
          <p:nvPr/>
        </p:nvSpPr>
        <p:spPr bwMode="auto">
          <a:xfrm>
            <a:off x="4643438" y="1700213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</a:rPr>
              <a:t>c/Inh. del COMPLEJO I</a:t>
            </a:r>
            <a:r>
              <a:rPr lang="es-ES"/>
              <a:t> </a:t>
            </a:r>
          </a:p>
        </p:txBody>
      </p:sp>
      <p:sp>
        <p:nvSpPr>
          <p:cNvPr id="46105" name="Text Box 30"/>
          <p:cNvSpPr txBox="1">
            <a:spLocks noChangeArrowheads="1"/>
          </p:cNvSpPr>
          <p:nvPr/>
        </p:nvSpPr>
        <p:spPr bwMode="auto">
          <a:xfrm>
            <a:off x="3276600" y="4797425"/>
            <a:ext cx="2592388" cy="3762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</a:rPr>
              <a:t>C/ DESACOPLANTES</a:t>
            </a:r>
            <a:endParaRPr lang="es-ES"/>
          </a:p>
        </p:txBody>
      </p:sp>
      <p:sp>
        <p:nvSpPr>
          <p:cNvPr id="46106" name="Text Box 31"/>
          <p:cNvSpPr txBox="1">
            <a:spLocks noChangeArrowheads="1"/>
          </p:cNvSpPr>
          <p:nvPr/>
        </p:nvSpPr>
        <p:spPr bwMode="auto">
          <a:xfrm>
            <a:off x="4787900" y="3573463"/>
            <a:ext cx="1728788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</a:rPr>
              <a:t>c/Inh. del COMPLEJO II</a:t>
            </a:r>
            <a:r>
              <a:rPr lang="es-ES"/>
              <a:t> </a:t>
            </a:r>
          </a:p>
        </p:txBody>
      </p:sp>
      <p:sp>
        <p:nvSpPr>
          <p:cNvPr id="46107" name="Text Box 32"/>
          <p:cNvSpPr txBox="1">
            <a:spLocks noChangeArrowheads="1"/>
          </p:cNvSpPr>
          <p:nvPr/>
        </p:nvSpPr>
        <p:spPr bwMode="auto">
          <a:xfrm>
            <a:off x="4643438" y="1700213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</a:rPr>
              <a:t>c/Inh. del COMPLEJO I</a:t>
            </a:r>
            <a:r>
              <a:rPr lang="es-ES"/>
              <a:t> </a:t>
            </a:r>
          </a:p>
        </p:txBody>
      </p:sp>
      <p:sp>
        <p:nvSpPr>
          <p:cNvPr id="46108" name="Text Box 33"/>
          <p:cNvSpPr txBox="1">
            <a:spLocks noChangeArrowheads="1"/>
          </p:cNvSpPr>
          <p:nvPr/>
        </p:nvSpPr>
        <p:spPr bwMode="auto">
          <a:xfrm>
            <a:off x="431800" y="3538538"/>
            <a:ext cx="13319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rgbClr val="0000FF"/>
                </a:solidFill>
              </a:rPr>
              <a:t>Sin Inhibidor</a:t>
            </a:r>
            <a:endParaRPr lang="es-ES">
              <a:solidFill>
                <a:srgbClr val="0000FF"/>
              </a:solidFill>
            </a:endParaRPr>
          </a:p>
        </p:txBody>
      </p:sp>
      <p:sp>
        <p:nvSpPr>
          <p:cNvPr id="46109" name="Text Box 34"/>
          <p:cNvSpPr txBox="1">
            <a:spLocks noChangeArrowheads="1"/>
          </p:cNvSpPr>
          <p:nvPr/>
        </p:nvSpPr>
        <p:spPr bwMode="auto">
          <a:xfrm>
            <a:off x="3276600" y="4797425"/>
            <a:ext cx="2592388" cy="3762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rgbClr val="0000FF"/>
                </a:solidFill>
              </a:rPr>
              <a:t>C/ DESACOPLANTES</a:t>
            </a:r>
            <a:endParaRPr lang="es-ES">
              <a:solidFill>
                <a:srgbClr val="0000FF"/>
              </a:solidFill>
            </a:endParaRPr>
          </a:p>
        </p:txBody>
      </p:sp>
      <p:sp>
        <p:nvSpPr>
          <p:cNvPr id="46110" name="Text Box 35"/>
          <p:cNvSpPr txBox="1">
            <a:spLocks noChangeArrowheads="1"/>
          </p:cNvSpPr>
          <p:nvPr/>
        </p:nvSpPr>
        <p:spPr bwMode="auto">
          <a:xfrm>
            <a:off x="4787900" y="3573463"/>
            <a:ext cx="1728788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rgbClr val="0000FF"/>
                </a:solidFill>
              </a:rPr>
              <a:t>c/Inh. del COMPLEJO II</a:t>
            </a:r>
            <a:r>
              <a:rPr lang="es-ES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6111" name="Text Box 36"/>
          <p:cNvSpPr txBox="1">
            <a:spLocks noChangeArrowheads="1"/>
          </p:cNvSpPr>
          <p:nvPr/>
        </p:nvSpPr>
        <p:spPr bwMode="auto">
          <a:xfrm>
            <a:off x="4643438" y="1700213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rgbClr val="0000FF"/>
                </a:solidFill>
              </a:rPr>
              <a:t>c/Inh. del COMPLEJO I</a:t>
            </a:r>
            <a:r>
              <a:rPr lang="es-ES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6116" name="Rectangle 36"/>
          <p:cNvSpPr>
            <a:spLocks noChangeArrowheads="1"/>
          </p:cNvSpPr>
          <p:nvPr/>
        </p:nvSpPr>
        <p:spPr bwMode="auto">
          <a:xfrm>
            <a:off x="3059113" y="4724400"/>
            <a:ext cx="3455987" cy="2060575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7" name="Rectangle 37"/>
          <p:cNvSpPr>
            <a:spLocks noChangeArrowheads="1"/>
          </p:cNvSpPr>
          <p:nvPr/>
        </p:nvSpPr>
        <p:spPr bwMode="auto">
          <a:xfrm>
            <a:off x="4572000" y="1557338"/>
            <a:ext cx="4500563" cy="1727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8" name="Rectangle 38"/>
          <p:cNvSpPr>
            <a:spLocks noChangeArrowheads="1"/>
          </p:cNvSpPr>
          <p:nvPr/>
        </p:nvSpPr>
        <p:spPr bwMode="auto">
          <a:xfrm>
            <a:off x="4716463" y="3284538"/>
            <a:ext cx="3959225" cy="1439862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6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6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46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16" grpId="0" animBg="1"/>
      <p:bldP spid="46117" grpId="0" animBg="1"/>
      <p:bldP spid="4611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ChangeArrowheads="1"/>
          </p:cNvSpPr>
          <p:nvPr/>
        </p:nvSpPr>
        <p:spPr bwMode="auto">
          <a:xfrm>
            <a:off x="468313" y="1125538"/>
            <a:ext cx="3598862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2800"/>
              <a:t>Sustrato:</a:t>
            </a:r>
            <a:r>
              <a:rPr lang="es-ES" sz="2800" u="sng"/>
              <a:t> FADH</a:t>
            </a:r>
            <a:r>
              <a:rPr lang="es-ES" sz="2800" u="sng" baseline="-25000"/>
              <a:t>2</a:t>
            </a:r>
            <a:endParaRPr lang="es-ES" sz="2800" u="sng"/>
          </a:p>
          <a:p>
            <a:pPr marL="342900" indent="-342900">
              <a:spcBef>
                <a:spcPct val="20000"/>
              </a:spcBef>
            </a:pPr>
            <a:r>
              <a:rPr lang="es-ES" sz="2800" baseline="30000"/>
              <a:t>	</a:t>
            </a:r>
          </a:p>
          <a:p>
            <a:pPr marL="342900" indent="-342900">
              <a:spcBef>
                <a:spcPct val="20000"/>
              </a:spcBef>
            </a:pPr>
            <a:endParaRPr lang="es-ES" sz="2800" baseline="30000"/>
          </a:p>
          <a:p>
            <a:pPr marL="342900" indent="-342900">
              <a:spcBef>
                <a:spcPct val="20000"/>
              </a:spcBef>
            </a:pPr>
            <a:endParaRPr lang="es-ES" sz="2800"/>
          </a:p>
        </p:txBody>
      </p:sp>
      <p:sp>
        <p:nvSpPr>
          <p:cNvPr id="47107" name="Text Box 6"/>
          <p:cNvSpPr txBox="1">
            <a:spLocks noChangeArrowheads="1"/>
          </p:cNvSpPr>
          <p:nvPr/>
        </p:nvSpPr>
        <p:spPr bwMode="auto">
          <a:xfrm>
            <a:off x="1042988" y="3284538"/>
            <a:ext cx="1296987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400" b="1"/>
              <a:t>P/O = 2</a:t>
            </a:r>
          </a:p>
        </p:txBody>
      </p:sp>
      <p:sp>
        <p:nvSpPr>
          <p:cNvPr id="47108" name="Text Box 7"/>
          <p:cNvSpPr txBox="1">
            <a:spLocks noChangeArrowheads="1"/>
          </p:cNvSpPr>
          <p:nvPr/>
        </p:nvSpPr>
        <p:spPr bwMode="auto">
          <a:xfrm>
            <a:off x="4643438" y="836613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chemeClr val="accent2"/>
                </a:solidFill>
              </a:rPr>
              <a:t>c/Inh. del COMPLEJO I</a:t>
            </a:r>
            <a:r>
              <a:rPr lang="es-ES"/>
              <a:t> </a:t>
            </a:r>
          </a:p>
        </p:txBody>
      </p:sp>
      <p:sp>
        <p:nvSpPr>
          <p:cNvPr id="47109" name="Text Box 8"/>
          <p:cNvSpPr txBox="1">
            <a:spLocks noChangeArrowheads="1"/>
          </p:cNvSpPr>
          <p:nvPr/>
        </p:nvSpPr>
        <p:spPr bwMode="auto">
          <a:xfrm>
            <a:off x="6804025" y="549275"/>
            <a:ext cx="13684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400" b="1"/>
              <a:t>P/O = 2</a:t>
            </a:r>
          </a:p>
        </p:txBody>
      </p:sp>
      <p:sp>
        <p:nvSpPr>
          <p:cNvPr id="47110" name="Text Box 10"/>
          <p:cNvSpPr txBox="1">
            <a:spLocks noChangeArrowheads="1"/>
          </p:cNvSpPr>
          <p:nvPr/>
        </p:nvSpPr>
        <p:spPr bwMode="auto">
          <a:xfrm>
            <a:off x="7019925" y="2133600"/>
            <a:ext cx="12239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400" b="1"/>
              <a:t>P/O = 0</a:t>
            </a:r>
          </a:p>
        </p:txBody>
      </p:sp>
      <p:sp>
        <p:nvSpPr>
          <p:cNvPr id="47111" name="Text Box 11"/>
          <p:cNvSpPr txBox="1">
            <a:spLocks noChangeArrowheads="1"/>
          </p:cNvSpPr>
          <p:nvPr/>
        </p:nvSpPr>
        <p:spPr bwMode="auto">
          <a:xfrm>
            <a:off x="3348038" y="3933825"/>
            <a:ext cx="2592387" cy="3762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chemeClr val="accent2"/>
                </a:solidFill>
              </a:rPr>
              <a:t>C/ DESACOPLANTES</a:t>
            </a:r>
            <a:endParaRPr lang="es-ES" b="1"/>
          </a:p>
        </p:txBody>
      </p:sp>
      <p:sp>
        <p:nvSpPr>
          <p:cNvPr id="47112" name="Text Box 12"/>
          <p:cNvSpPr txBox="1">
            <a:spLocks noChangeArrowheads="1"/>
          </p:cNvSpPr>
          <p:nvPr/>
        </p:nvSpPr>
        <p:spPr bwMode="auto">
          <a:xfrm>
            <a:off x="4140200" y="4868863"/>
            <a:ext cx="1439863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42B0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400" b="1"/>
              <a:t>P/O = 0</a:t>
            </a:r>
          </a:p>
        </p:txBody>
      </p:sp>
      <p:sp>
        <p:nvSpPr>
          <p:cNvPr id="47113" name="Line 13"/>
          <p:cNvSpPr>
            <a:spLocks noChangeShapeType="1"/>
          </p:cNvSpPr>
          <p:nvPr/>
        </p:nvSpPr>
        <p:spPr bwMode="auto">
          <a:xfrm>
            <a:off x="1692275" y="1844675"/>
            <a:ext cx="0" cy="10795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7114" name="Text Box 14"/>
          <p:cNvSpPr txBox="1">
            <a:spLocks noChangeArrowheads="1"/>
          </p:cNvSpPr>
          <p:nvPr/>
        </p:nvSpPr>
        <p:spPr bwMode="auto">
          <a:xfrm>
            <a:off x="431800" y="2060575"/>
            <a:ext cx="13319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accent2"/>
                </a:solidFill>
              </a:rPr>
              <a:t>Sin Inhibidor</a:t>
            </a:r>
          </a:p>
        </p:txBody>
      </p:sp>
      <p:sp>
        <p:nvSpPr>
          <p:cNvPr id="47115" name="Text Box 15"/>
          <p:cNvSpPr txBox="1">
            <a:spLocks noChangeArrowheads="1"/>
          </p:cNvSpPr>
          <p:nvPr/>
        </p:nvSpPr>
        <p:spPr bwMode="auto">
          <a:xfrm>
            <a:off x="1835150" y="1916113"/>
            <a:ext cx="5762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 </a:t>
            </a: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</a:t>
            </a:r>
            <a:r>
              <a:rPr lang="es-ES" b="1">
                <a:solidFill>
                  <a:srgbClr val="F42B0A"/>
                </a:solidFill>
              </a:rPr>
              <a:t> e</a:t>
            </a:r>
            <a:r>
              <a:rPr lang="es-ES" b="1" baseline="30000">
                <a:solidFill>
                  <a:srgbClr val="F42B0A"/>
                </a:solidFill>
              </a:rPr>
              <a:t>-</a:t>
            </a:r>
            <a:endParaRPr lang="es-ES" b="1">
              <a:solidFill>
                <a:srgbClr val="F42B0A"/>
              </a:solidFill>
            </a:endParaRPr>
          </a:p>
        </p:txBody>
      </p:sp>
      <p:sp>
        <p:nvSpPr>
          <p:cNvPr id="47116" name="Text Box 16"/>
          <p:cNvSpPr txBox="1">
            <a:spLocks noChangeArrowheads="1"/>
          </p:cNvSpPr>
          <p:nvPr/>
        </p:nvSpPr>
        <p:spPr bwMode="auto">
          <a:xfrm>
            <a:off x="4716463" y="2205038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chemeClr val="accent2"/>
                </a:solidFill>
              </a:rPr>
              <a:t>c/Inh. del COMPLEJO II</a:t>
            </a:r>
            <a:r>
              <a:rPr lang="es-ES"/>
              <a:t> </a:t>
            </a:r>
          </a:p>
        </p:txBody>
      </p:sp>
      <p:sp>
        <p:nvSpPr>
          <p:cNvPr id="47117" name="Line 17"/>
          <p:cNvSpPr>
            <a:spLocks noChangeShapeType="1"/>
          </p:cNvSpPr>
          <p:nvPr/>
        </p:nvSpPr>
        <p:spPr bwMode="auto">
          <a:xfrm flipV="1">
            <a:off x="4211638" y="1341438"/>
            <a:ext cx="360362" cy="1428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7118" name="Line 18"/>
          <p:cNvSpPr>
            <a:spLocks noChangeShapeType="1"/>
          </p:cNvSpPr>
          <p:nvPr/>
        </p:nvSpPr>
        <p:spPr bwMode="auto">
          <a:xfrm>
            <a:off x="4067175" y="2060575"/>
            <a:ext cx="433388" cy="50482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7119" name="Line 19"/>
          <p:cNvSpPr>
            <a:spLocks noChangeShapeType="1"/>
          </p:cNvSpPr>
          <p:nvPr/>
        </p:nvSpPr>
        <p:spPr bwMode="auto">
          <a:xfrm>
            <a:off x="3635375" y="1989138"/>
            <a:ext cx="0" cy="16557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7120" name="Text Box 21"/>
          <p:cNvSpPr txBox="1">
            <a:spLocks noChangeArrowheads="1"/>
          </p:cNvSpPr>
          <p:nvPr/>
        </p:nvSpPr>
        <p:spPr bwMode="auto">
          <a:xfrm>
            <a:off x="6659563" y="1196975"/>
            <a:ext cx="2089150" cy="376238"/>
          </a:xfrm>
          <a:prstGeom prst="rect">
            <a:avLst/>
          </a:prstGeom>
          <a:noFill/>
          <a:ln w="9525">
            <a:solidFill>
              <a:srgbClr val="F42B0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   </a:t>
            </a: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   </a:t>
            </a: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</a:t>
            </a:r>
            <a:r>
              <a:rPr lang="es-ES" b="1">
                <a:solidFill>
                  <a:srgbClr val="F42B0A"/>
                </a:solidFill>
              </a:rPr>
              <a:t> </a:t>
            </a:r>
            <a:r>
              <a:rPr lang="es-ES" b="1"/>
              <a:t>(Q al O</a:t>
            </a:r>
            <a:r>
              <a:rPr lang="es-ES" b="1" baseline="-25000"/>
              <a:t>2</a:t>
            </a:r>
            <a:r>
              <a:rPr lang="es-ES" b="1"/>
              <a:t>)</a:t>
            </a: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804025" y="2781300"/>
            <a:ext cx="2089150" cy="792163"/>
            <a:chOff x="4286" y="1752"/>
            <a:chExt cx="1316" cy="499"/>
          </a:xfrm>
        </p:grpSpPr>
        <p:sp>
          <p:nvSpPr>
            <p:cNvPr id="47138" name="Text Box 22"/>
            <p:cNvSpPr txBox="1">
              <a:spLocks noChangeArrowheads="1"/>
            </p:cNvSpPr>
            <p:nvPr/>
          </p:nvSpPr>
          <p:spPr bwMode="auto">
            <a:xfrm>
              <a:off x="4286" y="1842"/>
              <a:ext cx="1316" cy="237"/>
            </a:xfrm>
            <a:prstGeom prst="rect">
              <a:avLst/>
            </a:prstGeom>
            <a:noFill/>
            <a:ln w="9525">
              <a:solidFill>
                <a:srgbClr val="F42B0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rgbClr val="F42B0A"/>
                  </a:solidFill>
                </a:rPr>
                <a:t>e</a:t>
              </a:r>
              <a:r>
                <a:rPr lang="es-ES" b="1" baseline="30000">
                  <a:solidFill>
                    <a:srgbClr val="F42B0A"/>
                  </a:solidFill>
                </a:rPr>
                <a:t>-   </a:t>
              </a:r>
              <a:r>
                <a:rPr lang="es-ES" b="1">
                  <a:solidFill>
                    <a:srgbClr val="F42B0A"/>
                  </a:solidFill>
                </a:rPr>
                <a:t>e</a:t>
              </a:r>
              <a:r>
                <a:rPr lang="es-ES" b="1" baseline="30000">
                  <a:solidFill>
                    <a:srgbClr val="F42B0A"/>
                  </a:solidFill>
                </a:rPr>
                <a:t>-   </a:t>
              </a:r>
              <a:r>
                <a:rPr lang="es-ES" b="1">
                  <a:solidFill>
                    <a:srgbClr val="F42B0A"/>
                  </a:solidFill>
                </a:rPr>
                <a:t>e</a:t>
              </a:r>
              <a:r>
                <a:rPr lang="es-ES" b="1" baseline="30000">
                  <a:solidFill>
                    <a:srgbClr val="F42B0A"/>
                  </a:solidFill>
                </a:rPr>
                <a:t>-</a:t>
              </a:r>
              <a:r>
                <a:rPr lang="es-ES" b="1">
                  <a:solidFill>
                    <a:srgbClr val="F42B0A"/>
                  </a:solidFill>
                </a:rPr>
                <a:t> </a:t>
              </a:r>
              <a:r>
                <a:rPr lang="es-ES" b="1"/>
                <a:t>(Q al O</a:t>
              </a:r>
              <a:r>
                <a:rPr lang="es-ES" b="1" baseline="-25000"/>
                <a:t>2</a:t>
              </a:r>
              <a:r>
                <a:rPr lang="es-ES" b="1"/>
                <a:t>)</a:t>
              </a:r>
            </a:p>
          </p:txBody>
        </p:sp>
        <p:sp>
          <p:nvSpPr>
            <p:cNvPr id="2" name="Line 23"/>
            <p:cNvSpPr>
              <a:spLocks noChangeShapeType="1"/>
            </p:cNvSpPr>
            <p:nvPr/>
          </p:nvSpPr>
          <p:spPr bwMode="auto">
            <a:xfrm flipH="1">
              <a:off x="4422" y="1752"/>
              <a:ext cx="771" cy="499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" name="Line 24"/>
            <p:cNvSpPr>
              <a:spLocks noChangeShapeType="1"/>
            </p:cNvSpPr>
            <p:nvPr/>
          </p:nvSpPr>
          <p:spPr bwMode="auto">
            <a:xfrm>
              <a:off x="4468" y="1752"/>
              <a:ext cx="725" cy="499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7122" name="Line 26"/>
          <p:cNvSpPr>
            <a:spLocks noChangeShapeType="1"/>
          </p:cNvSpPr>
          <p:nvPr/>
        </p:nvSpPr>
        <p:spPr bwMode="auto">
          <a:xfrm>
            <a:off x="4643438" y="4365625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7123" name="Text Box 27"/>
          <p:cNvSpPr txBox="1">
            <a:spLocks noChangeArrowheads="1"/>
          </p:cNvSpPr>
          <p:nvPr/>
        </p:nvSpPr>
        <p:spPr bwMode="auto">
          <a:xfrm>
            <a:off x="3995738" y="5589588"/>
            <a:ext cx="2232025" cy="650875"/>
          </a:xfrm>
          <a:prstGeom prst="rect">
            <a:avLst/>
          </a:prstGeom>
          <a:noFill/>
          <a:ln w="9525">
            <a:solidFill>
              <a:srgbClr val="F42B0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   </a:t>
            </a: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   </a:t>
            </a:r>
            <a:r>
              <a:rPr lang="es-ES" b="1">
                <a:solidFill>
                  <a:srgbClr val="F42B0A"/>
                </a:solidFill>
              </a:rPr>
              <a:t>e</a:t>
            </a:r>
            <a:r>
              <a:rPr lang="es-ES" b="1" baseline="30000">
                <a:solidFill>
                  <a:srgbClr val="F42B0A"/>
                </a:solidFill>
              </a:rPr>
              <a:t>-</a:t>
            </a:r>
            <a:r>
              <a:rPr lang="es-ES" b="1">
                <a:solidFill>
                  <a:srgbClr val="F42B0A"/>
                </a:solidFill>
              </a:rPr>
              <a:t> e-   e-   e-</a:t>
            </a:r>
            <a:r>
              <a:rPr lang="es-ES"/>
              <a:t> </a:t>
            </a:r>
            <a:r>
              <a:rPr lang="es-ES" b="1">
                <a:solidFill>
                  <a:srgbClr val="F42B0A"/>
                </a:solidFill>
              </a:rPr>
              <a:t>e-   e-   e-</a:t>
            </a:r>
            <a:r>
              <a:rPr lang="es-ES"/>
              <a:t> </a:t>
            </a:r>
            <a:r>
              <a:rPr lang="es-ES" b="1"/>
              <a:t>(Q al O</a:t>
            </a:r>
            <a:r>
              <a:rPr lang="es-ES" b="1" baseline="-25000"/>
              <a:t>2</a:t>
            </a:r>
            <a:r>
              <a:rPr lang="es-ES" b="1"/>
              <a:t>)</a:t>
            </a:r>
          </a:p>
        </p:txBody>
      </p:sp>
      <p:sp>
        <p:nvSpPr>
          <p:cNvPr id="47124" name="AutoShape 28"/>
          <p:cNvSpPr>
            <a:spLocks/>
          </p:cNvSpPr>
          <p:nvPr/>
        </p:nvSpPr>
        <p:spPr bwMode="auto">
          <a:xfrm>
            <a:off x="6588125" y="2133600"/>
            <a:ext cx="144463" cy="1223963"/>
          </a:xfrm>
          <a:prstGeom prst="leftBrace">
            <a:avLst>
              <a:gd name="adj1" fmla="val 7060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7125" name="AutoShape 29"/>
          <p:cNvSpPr>
            <a:spLocks/>
          </p:cNvSpPr>
          <p:nvPr/>
        </p:nvSpPr>
        <p:spPr bwMode="auto">
          <a:xfrm>
            <a:off x="6443663" y="476250"/>
            <a:ext cx="144462" cy="1368425"/>
          </a:xfrm>
          <a:prstGeom prst="leftBrace">
            <a:avLst>
              <a:gd name="adj1" fmla="val 78938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7126" name="Text Box 30"/>
          <p:cNvSpPr txBox="1">
            <a:spLocks noChangeArrowheads="1"/>
          </p:cNvSpPr>
          <p:nvPr/>
        </p:nvSpPr>
        <p:spPr bwMode="auto">
          <a:xfrm>
            <a:off x="4643438" y="836613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chemeClr val="accent2"/>
                </a:solidFill>
              </a:rPr>
              <a:t>c/Inh. del COMPLEJO I</a:t>
            </a:r>
            <a:r>
              <a:rPr lang="es-ES"/>
              <a:t> </a:t>
            </a:r>
          </a:p>
        </p:txBody>
      </p:sp>
      <p:sp>
        <p:nvSpPr>
          <p:cNvPr id="47127" name="Text Box 31"/>
          <p:cNvSpPr txBox="1">
            <a:spLocks noChangeArrowheads="1"/>
          </p:cNvSpPr>
          <p:nvPr/>
        </p:nvSpPr>
        <p:spPr bwMode="auto">
          <a:xfrm>
            <a:off x="4716463" y="2205038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chemeClr val="accent2"/>
                </a:solidFill>
              </a:rPr>
              <a:t>c/Inh. del COMPLEJO II</a:t>
            </a:r>
            <a:r>
              <a:rPr lang="es-ES"/>
              <a:t> </a:t>
            </a:r>
          </a:p>
        </p:txBody>
      </p:sp>
      <p:sp>
        <p:nvSpPr>
          <p:cNvPr id="47128" name="Text Box 32"/>
          <p:cNvSpPr txBox="1">
            <a:spLocks noChangeArrowheads="1"/>
          </p:cNvSpPr>
          <p:nvPr/>
        </p:nvSpPr>
        <p:spPr bwMode="auto">
          <a:xfrm>
            <a:off x="3348038" y="3933825"/>
            <a:ext cx="2592387" cy="3762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chemeClr val="accent2"/>
                </a:solidFill>
              </a:rPr>
              <a:t>C/ DESACOPLANTES</a:t>
            </a:r>
            <a:endParaRPr lang="es-ES" b="1"/>
          </a:p>
        </p:txBody>
      </p:sp>
      <p:sp>
        <p:nvSpPr>
          <p:cNvPr id="47129" name="Text Box 33"/>
          <p:cNvSpPr txBox="1">
            <a:spLocks noChangeArrowheads="1"/>
          </p:cNvSpPr>
          <p:nvPr/>
        </p:nvSpPr>
        <p:spPr bwMode="auto">
          <a:xfrm>
            <a:off x="4643438" y="836613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chemeClr val="accent2"/>
                </a:solidFill>
              </a:rPr>
              <a:t>c/Inh. del COMPLEJO I</a:t>
            </a:r>
            <a:r>
              <a:rPr lang="es-ES"/>
              <a:t> </a:t>
            </a:r>
          </a:p>
        </p:txBody>
      </p:sp>
      <p:sp>
        <p:nvSpPr>
          <p:cNvPr id="47130" name="Text Box 34"/>
          <p:cNvSpPr txBox="1">
            <a:spLocks noChangeArrowheads="1"/>
          </p:cNvSpPr>
          <p:nvPr/>
        </p:nvSpPr>
        <p:spPr bwMode="auto">
          <a:xfrm>
            <a:off x="4716463" y="2205038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chemeClr val="accent2"/>
                </a:solidFill>
              </a:rPr>
              <a:t>c/Inh. del COMPLEJO II</a:t>
            </a:r>
            <a:r>
              <a:rPr lang="es-ES"/>
              <a:t> </a:t>
            </a:r>
          </a:p>
        </p:txBody>
      </p:sp>
      <p:sp>
        <p:nvSpPr>
          <p:cNvPr id="47131" name="Text Box 35"/>
          <p:cNvSpPr txBox="1">
            <a:spLocks noChangeArrowheads="1"/>
          </p:cNvSpPr>
          <p:nvPr/>
        </p:nvSpPr>
        <p:spPr bwMode="auto">
          <a:xfrm>
            <a:off x="431800" y="2060575"/>
            <a:ext cx="13319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0000FF"/>
                </a:solidFill>
              </a:rPr>
              <a:t>Sin Inhibidor</a:t>
            </a:r>
          </a:p>
        </p:txBody>
      </p:sp>
      <p:sp>
        <p:nvSpPr>
          <p:cNvPr id="47132" name="Text Box 36"/>
          <p:cNvSpPr txBox="1">
            <a:spLocks noChangeArrowheads="1"/>
          </p:cNvSpPr>
          <p:nvPr/>
        </p:nvSpPr>
        <p:spPr bwMode="auto">
          <a:xfrm>
            <a:off x="3348038" y="3933825"/>
            <a:ext cx="2592387" cy="3762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rgbClr val="0000FF"/>
                </a:solidFill>
              </a:rPr>
              <a:t>C/ DESACOPLANTES</a:t>
            </a:r>
          </a:p>
        </p:txBody>
      </p:sp>
      <p:sp>
        <p:nvSpPr>
          <p:cNvPr id="47133" name="Text Box 37"/>
          <p:cNvSpPr txBox="1">
            <a:spLocks noChangeArrowheads="1"/>
          </p:cNvSpPr>
          <p:nvPr/>
        </p:nvSpPr>
        <p:spPr bwMode="auto">
          <a:xfrm>
            <a:off x="4643438" y="836613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rgbClr val="0000FF"/>
                </a:solidFill>
              </a:rPr>
              <a:t>c/Inh. del COMPLEJO I</a:t>
            </a:r>
            <a:r>
              <a:rPr lang="es-ES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7134" name="Text Box 38"/>
          <p:cNvSpPr txBox="1">
            <a:spLocks noChangeArrowheads="1"/>
          </p:cNvSpPr>
          <p:nvPr/>
        </p:nvSpPr>
        <p:spPr bwMode="auto">
          <a:xfrm>
            <a:off x="4716463" y="2205038"/>
            <a:ext cx="1728787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" b="1">
                <a:solidFill>
                  <a:srgbClr val="0000FF"/>
                </a:solidFill>
              </a:rPr>
              <a:t>c/Inh. del COMPLEJO II</a:t>
            </a:r>
            <a:r>
              <a:rPr lang="es-ES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7139" name="Rectangle 35"/>
          <p:cNvSpPr>
            <a:spLocks noChangeArrowheads="1"/>
          </p:cNvSpPr>
          <p:nvPr/>
        </p:nvSpPr>
        <p:spPr bwMode="auto">
          <a:xfrm>
            <a:off x="3276600" y="3716338"/>
            <a:ext cx="3455988" cy="2665412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0" name="Rectangle 36"/>
          <p:cNvSpPr>
            <a:spLocks noChangeArrowheads="1"/>
          </p:cNvSpPr>
          <p:nvPr/>
        </p:nvSpPr>
        <p:spPr bwMode="auto">
          <a:xfrm>
            <a:off x="4572000" y="333375"/>
            <a:ext cx="4392613" cy="17272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41" name="Rectangle 37"/>
          <p:cNvSpPr>
            <a:spLocks noChangeArrowheads="1"/>
          </p:cNvSpPr>
          <p:nvPr/>
        </p:nvSpPr>
        <p:spPr bwMode="auto">
          <a:xfrm>
            <a:off x="4643438" y="2133600"/>
            <a:ext cx="4249737" cy="15113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7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47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39" grpId="0" animBg="1"/>
      <p:bldP spid="47140" grpId="0" animBg="1"/>
      <p:bldP spid="4714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214313" y="260350"/>
            <a:ext cx="8929687" cy="1143000"/>
          </a:xfrm>
          <a:prstGeom prst="rect">
            <a:avLst/>
          </a:prstGeo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es-MX" sz="3200" b="1" baseline="0">
                <a:solidFill>
                  <a:schemeClr val="tx2"/>
                </a:solidFill>
              </a:rPr>
              <a:t>Oxidaciones alternativas de transporte de electrones en plantas</a:t>
            </a:r>
            <a:endParaRPr lang="es-ES" sz="3200" b="1" baseline="0">
              <a:solidFill>
                <a:schemeClr val="tx2"/>
              </a:solidFill>
            </a:endParaRPr>
          </a:p>
        </p:txBody>
      </p:sp>
      <p:sp>
        <p:nvSpPr>
          <p:cNvPr id="158725" name="Oval 5"/>
          <p:cNvSpPr>
            <a:spLocks noChangeArrowheads="1"/>
          </p:cNvSpPr>
          <p:nvPr/>
        </p:nvSpPr>
        <p:spPr bwMode="auto">
          <a:xfrm>
            <a:off x="2916238" y="4005263"/>
            <a:ext cx="2305050" cy="1512887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MX" sz="2400" i="1" baseline="0" dirty="0">
                <a:latin typeface="Times New Roman" pitchFamily="18" charset="0"/>
              </a:rPr>
              <a:t>NAD(P)H</a:t>
            </a:r>
          </a:p>
          <a:p>
            <a:pPr algn="ctr" eaLnBrk="0" hangingPunct="0"/>
            <a:r>
              <a:rPr lang="es-MX" sz="2400" i="1" baseline="0" dirty="0">
                <a:latin typeface="Times New Roman" pitchFamily="18" charset="0"/>
              </a:rPr>
              <a:t> </a:t>
            </a:r>
            <a:r>
              <a:rPr lang="es-MX" sz="2400" i="1" baseline="0" dirty="0" smtClean="0">
                <a:latin typeface="Times New Roman" pitchFamily="18" charset="0"/>
              </a:rPr>
              <a:t>Deshidrogenasa</a:t>
            </a:r>
          </a:p>
          <a:p>
            <a:pPr algn="ctr" eaLnBrk="0" hangingPunct="0"/>
            <a:r>
              <a:rPr lang="es-MX" sz="2400" i="1" baseline="0" dirty="0" smtClean="0">
                <a:latin typeface="Times New Roman" pitchFamily="18" charset="0"/>
              </a:rPr>
              <a:t>externa </a:t>
            </a:r>
            <a:endParaRPr lang="es-MX" sz="2400" i="1" baseline="0" dirty="0">
              <a:latin typeface="Times New Roman" pitchFamily="18" charset="0"/>
            </a:endParaRPr>
          </a:p>
        </p:txBody>
      </p:sp>
      <p:sp>
        <p:nvSpPr>
          <p:cNvPr id="158726" name="Oval 6" descr="Diagonal hacia abajo clara"/>
          <p:cNvSpPr>
            <a:spLocks noChangeArrowheads="1"/>
          </p:cNvSpPr>
          <p:nvPr/>
        </p:nvSpPr>
        <p:spPr bwMode="auto">
          <a:xfrm>
            <a:off x="611188" y="2071678"/>
            <a:ext cx="2305050" cy="1212860"/>
          </a:xfrm>
          <a:prstGeom prst="ellipse">
            <a:avLst/>
          </a:prstGeom>
          <a:pattFill prst="ltDnDiag">
            <a:fgClr>
              <a:schemeClr val="accent2"/>
            </a:fgClr>
            <a:bgClr>
              <a:schemeClr val="bg1"/>
            </a:bgClr>
          </a:patt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s-MX" sz="2400" b="1" i="1" baseline="0" dirty="0" smtClean="0">
              <a:latin typeface="Times New Roman" pitchFamily="18" charset="0"/>
            </a:endParaRPr>
          </a:p>
          <a:p>
            <a:pPr algn="ctr" eaLnBrk="0" hangingPunct="0"/>
            <a:r>
              <a:rPr lang="es-MX" sz="2400" b="1" i="1" baseline="0" dirty="0" smtClean="0">
                <a:latin typeface="Times New Roman" pitchFamily="18" charset="0"/>
              </a:rPr>
              <a:t>NADH</a:t>
            </a:r>
            <a:endParaRPr lang="es-MX" sz="2400" b="1" i="1" baseline="0" dirty="0">
              <a:latin typeface="Times New Roman" pitchFamily="18" charset="0"/>
            </a:endParaRPr>
          </a:p>
          <a:p>
            <a:pPr algn="ctr" eaLnBrk="0" hangingPunct="0"/>
            <a:r>
              <a:rPr lang="es-MX" sz="2400" b="1" i="1" baseline="0" dirty="0">
                <a:latin typeface="Times New Roman" pitchFamily="18" charset="0"/>
              </a:rPr>
              <a:t> </a:t>
            </a:r>
            <a:r>
              <a:rPr lang="es-MX" sz="2400" b="1" i="1" baseline="0" dirty="0" smtClean="0">
                <a:latin typeface="Times New Roman" pitchFamily="18" charset="0"/>
              </a:rPr>
              <a:t>deshidrogenas</a:t>
            </a:r>
            <a:r>
              <a:rPr lang="es-MX" sz="2400" i="1" baseline="0" dirty="0" smtClean="0">
                <a:latin typeface="Times New Roman" pitchFamily="18" charset="0"/>
              </a:rPr>
              <a:t>a</a:t>
            </a:r>
          </a:p>
          <a:p>
            <a:pPr algn="ctr" eaLnBrk="0" hangingPunct="0"/>
            <a:r>
              <a:rPr lang="es-MX" sz="2400" b="1" i="1" baseline="0" dirty="0" smtClean="0">
                <a:latin typeface="Times New Roman" pitchFamily="18" charset="0"/>
              </a:rPr>
              <a:t>a</a:t>
            </a:r>
            <a:r>
              <a:rPr lang="es-MX" sz="2400" i="1" baseline="0" dirty="0" smtClean="0">
                <a:latin typeface="Times New Roman" pitchFamily="18" charset="0"/>
              </a:rPr>
              <a:t>lternativa</a:t>
            </a:r>
            <a:endParaRPr lang="es-ES" sz="2400" i="1" baseline="0" dirty="0" smtClean="0">
              <a:latin typeface="Times New Roman" pitchFamily="18" charset="0"/>
            </a:endParaRPr>
          </a:p>
          <a:p>
            <a:pPr algn="ctr" eaLnBrk="0" hangingPunct="0"/>
            <a:endParaRPr lang="es-ES" sz="2400" b="1" i="1" baseline="0" dirty="0">
              <a:latin typeface="Times New Roman" pitchFamily="18" charset="0"/>
            </a:endParaRPr>
          </a:p>
        </p:txBody>
      </p:sp>
      <p:sp>
        <p:nvSpPr>
          <p:cNvPr id="158727" name="Oval 7"/>
          <p:cNvSpPr>
            <a:spLocks noChangeArrowheads="1"/>
          </p:cNvSpPr>
          <p:nvPr/>
        </p:nvSpPr>
        <p:spPr bwMode="auto">
          <a:xfrm>
            <a:off x="5076825" y="1916113"/>
            <a:ext cx="1871663" cy="1296987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MX" sz="2400" i="1" baseline="0">
                <a:latin typeface="Times New Roman" pitchFamily="18" charset="0"/>
              </a:rPr>
              <a:t>Ubiquinona</a:t>
            </a:r>
          </a:p>
          <a:p>
            <a:pPr algn="ctr" eaLnBrk="0" hangingPunct="0"/>
            <a:r>
              <a:rPr lang="es-MX" sz="2400" i="1" baseline="0">
                <a:latin typeface="Times New Roman" pitchFamily="18" charset="0"/>
              </a:rPr>
              <a:t>oxidasa</a:t>
            </a:r>
            <a:endParaRPr lang="es-ES" sz="2400" i="1" baseline="0">
              <a:latin typeface="Times New Roman" pitchFamily="18" charset="0"/>
            </a:endParaRPr>
          </a:p>
        </p:txBody>
      </p:sp>
      <p:sp>
        <p:nvSpPr>
          <p:cNvPr id="158728" name="Oval 8"/>
          <p:cNvSpPr>
            <a:spLocks noChangeArrowheads="1"/>
          </p:cNvSpPr>
          <p:nvPr/>
        </p:nvSpPr>
        <p:spPr bwMode="auto">
          <a:xfrm>
            <a:off x="7812088" y="1916113"/>
            <a:ext cx="1081087" cy="647700"/>
          </a:xfrm>
          <a:prstGeom prst="ellipse">
            <a:avLst/>
          </a:prstGeom>
          <a:solidFill>
            <a:srgbClr val="FBFDA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MX" sz="2400" b="1" baseline="0">
                <a:solidFill>
                  <a:srgbClr val="FF0000"/>
                </a:solidFill>
                <a:latin typeface="Times New Roman" pitchFamily="18" charset="0"/>
              </a:rPr>
              <a:t>O</a:t>
            </a:r>
            <a:r>
              <a:rPr lang="es-MX" sz="2400" b="1">
                <a:solidFill>
                  <a:srgbClr val="FF0000"/>
                </a:solidFill>
                <a:latin typeface="Times New Roman" pitchFamily="18" charset="0"/>
              </a:rPr>
              <a:t>2</a:t>
            </a:r>
            <a:endParaRPr lang="es-ES" sz="2400" b="1" baseline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58729" name="Line 9"/>
          <p:cNvSpPr>
            <a:spLocks noChangeShapeType="1"/>
          </p:cNvSpPr>
          <p:nvPr/>
        </p:nvSpPr>
        <p:spPr bwMode="auto">
          <a:xfrm>
            <a:off x="2916238" y="2492375"/>
            <a:ext cx="7191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8730" name="Line 10"/>
          <p:cNvSpPr>
            <a:spLocks noChangeShapeType="1"/>
          </p:cNvSpPr>
          <p:nvPr/>
        </p:nvSpPr>
        <p:spPr bwMode="auto">
          <a:xfrm>
            <a:off x="7092950" y="263683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8731" name="AutoShape 11"/>
          <p:cNvSpPr>
            <a:spLocks noChangeArrowheads="1"/>
          </p:cNvSpPr>
          <p:nvPr/>
        </p:nvSpPr>
        <p:spPr bwMode="auto">
          <a:xfrm>
            <a:off x="2000232" y="1500174"/>
            <a:ext cx="1081087" cy="431800"/>
          </a:xfrm>
          <a:prstGeom prst="wedgeRectCallout">
            <a:avLst>
              <a:gd name="adj1" fmla="val -44565"/>
              <a:gd name="adj2" fmla="val 6985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s-MX" sz="2000" b="1" baseline="0">
                <a:latin typeface="Times New Roman" pitchFamily="18" charset="0"/>
              </a:rPr>
              <a:t>NADH                  </a:t>
            </a:r>
            <a:endParaRPr lang="es-ES" sz="2000" b="1" baseline="0">
              <a:latin typeface="Times New Roman" pitchFamily="18" charset="0"/>
            </a:endParaRPr>
          </a:p>
        </p:txBody>
      </p:sp>
      <p:sp>
        <p:nvSpPr>
          <p:cNvPr id="158732" name="AutoShape 12"/>
          <p:cNvSpPr>
            <a:spLocks noChangeArrowheads="1"/>
          </p:cNvSpPr>
          <p:nvPr/>
        </p:nvSpPr>
        <p:spPr bwMode="auto">
          <a:xfrm>
            <a:off x="7812088" y="2924175"/>
            <a:ext cx="1331912" cy="865188"/>
          </a:xfrm>
          <a:prstGeom prst="irregularSeal2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MX" sz="2400" baseline="0">
                <a:latin typeface="Times New Roman" pitchFamily="18" charset="0"/>
              </a:rPr>
              <a:t>Calor</a:t>
            </a:r>
            <a:endParaRPr lang="es-ES" sz="2400" baseline="0">
              <a:latin typeface="Times New Roman" pitchFamily="18" charset="0"/>
            </a:endParaRPr>
          </a:p>
        </p:txBody>
      </p:sp>
      <p:sp>
        <p:nvSpPr>
          <p:cNvPr id="158733" name="Text Box 13"/>
          <p:cNvSpPr txBox="1">
            <a:spLocks noChangeArrowheads="1"/>
          </p:cNvSpPr>
          <p:nvPr/>
        </p:nvSpPr>
        <p:spPr bwMode="auto">
          <a:xfrm>
            <a:off x="3708400" y="2349500"/>
            <a:ext cx="6477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MX" sz="2400" baseline="0">
                <a:latin typeface="Times New Roman" pitchFamily="18" charset="0"/>
              </a:rPr>
              <a:t>UQ</a:t>
            </a:r>
            <a:endParaRPr lang="es-ES" sz="2400" baseline="0">
              <a:latin typeface="Times New Roman" pitchFamily="18" charset="0"/>
            </a:endParaRPr>
          </a:p>
        </p:txBody>
      </p:sp>
      <p:sp>
        <p:nvSpPr>
          <p:cNvPr id="158734" name="Line 14"/>
          <p:cNvSpPr>
            <a:spLocks noChangeShapeType="1"/>
          </p:cNvSpPr>
          <p:nvPr/>
        </p:nvSpPr>
        <p:spPr bwMode="auto">
          <a:xfrm>
            <a:off x="4500563" y="2492375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8735" name="Line 15"/>
          <p:cNvSpPr>
            <a:spLocks noChangeShapeType="1"/>
          </p:cNvSpPr>
          <p:nvPr/>
        </p:nvSpPr>
        <p:spPr bwMode="auto">
          <a:xfrm flipV="1">
            <a:off x="3995738" y="2924175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8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5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58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58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58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5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58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58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58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5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58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4" grpId="0" animBg="1"/>
      <p:bldP spid="158725" grpId="0" animBg="1"/>
      <p:bldP spid="158726" grpId="0" animBg="1"/>
      <p:bldP spid="158727" grpId="0" animBg="1"/>
      <p:bldP spid="158728" grpId="0" animBg="1"/>
      <p:bldP spid="158729" grpId="0" animBg="1"/>
      <p:bldP spid="158730" grpId="0" animBg="1"/>
      <p:bldP spid="158731" grpId="0" animBg="1"/>
      <p:bldP spid="158732" grpId="0" animBg="1"/>
      <p:bldP spid="158733" grpId="0"/>
      <p:bldP spid="158734" grpId="0" animBg="1"/>
      <p:bldP spid="15873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464969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91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2575" y="3346450"/>
            <a:ext cx="9572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91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805264"/>
            <a:ext cx="2983680" cy="51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8" name="Picture 6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684213" y="1125538"/>
            <a:ext cx="80645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</p:spPr>
        <p:txBody>
          <a:bodyPr/>
          <a:lstStyle/>
          <a:p>
            <a:r>
              <a:rPr lang="es-ES"/>
              <a:t>Funciones fisiologicas 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F5FA28"/>
          </a:solidFill>
        </p:spPr>
        <p:txBody>
          <a:bodyPr/>
          <a:lstStyle/>
          <a:p>
            <a:r>
              <a:rPr lang="es-ES" sz="2000" b="1" dirty="0"/>
              <a:t>Producción de calor en algunas especies vegetales como por ej. </a:t>
            </a:r>
            <a:r>
              <a:rPr lang="es-ES" sz="2000" b="1" i="1" dirty="0" err="1"/>
              <a:t>Araceae</a:t>
            </a:r>
            <a:r>
              <a:rPr lang="es-ES" sz="2000" b="1" i="1" dirty="0"/>
              <a:t> </a:t>
            </a:r>
            <a:r>
              <a:rPr lang="es-ES" sz="2000" b="1" dirty="0" err="1"/>
              <a:t>species</a:t>
            </a:r>
            <a:r>
              <a:rPr lang="es-ES" sz="2000" b="1" dirty="0"/>
              <a:t> en un etapa anterior a la polinización para producción de compuestos aromáticos que atraen a los polinizadores.</a:t>
            </a:r>
          </a:p>
          <a:p>
            <a:endParaRPr lang="es-ES" sz="2000" b="1" dirty="0"/>
          </a:p>
          <a:p>
            <a:r>
              <a:rPr lang="es-ES" sz="2000" b="1" dirty="0"/>
              <a:t>Es activa durante períodos de altas velocidades de oxidación de sustratos para evitar la producción de radicales libres.(Esqueletos carbonados </a:t>
            </a:r>
            <a:r>
              <a:rPr lang="es-ES" sz="2000" b="1" dirty="0" err="1"/>
              <a:t>C.Krebs</a:t>
            </a:r>
            <a:r>
              <a:rPr lang="es-ES" sz="2000" b="1" dirty="0"/>
              <a:t>)</a:t>
            </a:r>
          </a:p>
          <a:p>
            <a:endParaRPr lang="es-ES" sz="2000" b="1" dirty="0"/>
          </a:p>
          <a:p>
            <a:r>
              <a:rPr lang="es-ES" sz="2000" b="1" dirty="0"/>
              <a:t>Es activa en situaciones de estrés (sequia, temperaturas extremas, tóxicos presentes en el suelo, falta de Pi, patógenos)( en estas situaciones disminuye la velocidad de la cadena respiratoria normal</a:t>
            </a:r>
            <a:r>
              <a:rPr lang="es-ES" sz="2000" b="1" dirty="0" smtClean="0"/>
              <a:t>).</a:t>
            </a:r>
            <a:endParaRPr lang="es-ES" sz="2000" b="1" dirty="0"/>
          </a:p>
          <a:p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s-ES" dirty="0" smtClean="0"/>
              <a:t>Control de la respiración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  <a:solidFill>
            <a:schemeClr val="bg1"/>
          </a:solidFill>
        </p:spPr>
        <p:txBody>
          <a:bodyPr/>
          <a:lstStyle/>
          <a:p>
            <a:endParaRPr lang="es-ES" smtClean="0"/>
          </a:p>
          <a:p>
            <a:r>
              <a:rPr lang="es-ES" smtClean="0"/>
              <a:t>Niveles </a:t>
            </a:r>
            <a:r>
              <a:rPr lang="es-ES" dirty="0" smtClean="0"/>
              <a:t>de ADP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Disponibilidad de sustrato en plantas</a:t>
            </a:r>
          </a:p>
          <a:p>
            <a:endParaRPr lang="es-ES" dirty="0" smtClean="0"/>
          </a:p>
          <a:p>
            <a:r>
              <a:rPr lang="es-ES" dirty="0" smtClean="0"/>
              <a:t>Disponibilidad de oxígeno</a:t>
            </a:r>
            <a:endParaRPr lang="es-E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es-ES_tradnl" sz="3200" b="1" baseline="0">
                <a:solidFill>
                  <a:schemeClr val="tx2"/>
                </a:solidFill>
              </a:rPr>
              <a:t>ESPECIES REACTIVAS DEL OXIGENO</a:t>
            </a:r>
          </a:p>
        </p:txBody>
      </p:sp>
      <p:sp>
        <p:nvSpPr>
          <p:cNvPr id="159749" name="Rectangle 5"/>
          <p:cNvSpPr>
            <a:spLocks noChangeArrowheads="1"/>
          </p:cNvSpPr>
          <p:nvPr/>
        </p:nvSpPr>
        <p:spPr bwMode="auto">
          <a:xfrm>
            <a:off x="457200" y="2105025"/>
            <a:ext cx="4038600" cy="3484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800" baseline="0"/>
              <a:t>O</a:t>
            </a:r>
            <a:r>
              <a:rPr lang="es-ES_tradnl" sz="2800"/>
              <a:t>2</a:t>
            </a:r>
            <a:r>
              <a:rPr lang="es-ES_tradnl" sz="2800" baseline="0"/>
              <a:t>  </a:t>
            </a:r>
          </a:p>
          <a:p>
            <a:pPr marL="342900" indent="-342900">
              <a:spcBef>
                <a:spcPct val="20000"/>
              </a:spcBef>
            </a:pPr>
            <a:endParaRPr lang="es-ES_tradnl" sz="2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800" baseline="0"/>
              <a:t>O</a:t>
            </a:r>
            <a:r>
              <a:rPr lang="es-ES_tradnl" sz="2800"/>
              <a:t>2</a:t>
            </a:r>
            <a:r>
              <a:rPr lang="es-ES_tradnl" sz="3600" baseline="30000"/>
              <a:t>.-</a:t>
            </a:r>
          </a:p>
          <a:p>
            <a:pPr marL="342900" indent="-342900">
              <a:spcBef>
                <a:spcPct val="20000"/>
              </a:spcBef>
            </a:pPr>
            <a:endParaRPr lang="es-ES_tradnl" sz="2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800" baseline="0"/>
              <a:t>H</a:t>
            </a:r>
            <a:r>
              <a:rPr lang="es-ES_tradnl" sz="2800"/>
              <a:t>2</a:t>
            </a:r>
            <a:r>
              <a:rPr lang="es-ES_tradnl" sz="2800" baseline="0"/>
              <a:t>O</a:t>
            </a:r>
            <a:r>
              <a:rPr lang="es-ES_tradnl" sz="2800"/>
              <a:t>2</a:t>
            </a:r>
            <a:endParaRPr lang="es-ES_tradnl" sz="2800" baseline="0"/>
          </a:p>
          <a:p>
            <a:pPr marL="342900" indent="-342900">
              <a:spcBef>
                <a:spcPct val="20000"/>
              </a:spcBef>
            </a:pPr>
            <a:endParaRPr lang="es-ES_tradnl" sz="2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800" baseline="0"/>
              <a:t>OH</a:t>
            </a:r>
            <a:r>
              <a:rPr lang="es-ES_tradnl" sz="3600" baseline="30000"/>
              <a:t>.-</a:t>
            </a:r>
            <a:endParaRPr lang="es-ES_tradnl" sz="2800" baseline="0"/>
          </a:p>
          <a:p>
            <a:pPr marL="342900" indent="-342900">
              <a:spcBef>
                <a:spcPct val="20000"/>
              </a:spcBef>
            </a:pPr>
            <a:endParaRPr lang="es-ES_tradnl" sz="2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2800" baseline="0"/>
          </a:p>
        </p:txBody>
      </p:sp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4067175" y="2105025"/>
            <a:ext cx="4619625" cy="3629025"/>
          </a:xfrm>
          <a:prstGeom prst="rect">
            <a:avLst/>
          </a:prstGeom>
          <a:solidFill>
            <a:srgbClr val="F5FA28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_tradnl" sz="2800" baseline="0"/>
              <a:t>Oxígeno Molecular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_tradnl" sz="2800" baseline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_tradnl" sz="2800" baseline="0"/>
              <a:t>Radical Superóxido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_tradnl" sz="2800" baseline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_tradnl" sz="2800" baseline="0"/>
              <a:t>Peróxido de Hidrógeno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_tradnl" sz="2800" baseline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_tradnl" sz="2800" baseline="0"/>
              <a:t>Radical Hidroxilo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_tradnl" sz="2800" baseline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_tradnl" sz="2800" baseline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2800" baseline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9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9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9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97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975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59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9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59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597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8" grpId="0" animBg="1"/>
      <p:bldP spid="159749" grpId="0" build="p"/>
      <p:bldP spid="159750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es-ES_tradnl" sz="3200" b="1" baseline="0">
                <a:solidFill>
                  <a:schemeClr val="tx2"/>
                </a:solidFill>
              </a:rPr>
              <a:t>Eliminacion de EROS</a:t>
            </a:r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solidFill>
            <a:srgbClr val="F5FA2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3200" baseline="0"/>
              <a:t>ENZIMAS ANTIOXIDANTES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3200" baseline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3200" baseline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3200" baseline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3200" baseline="0"/>
              <a:t>SUSTANCIAS QUIMICAS ANTIOXIDANTES </a:t>
            </a:r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5940425" y="3860800"/>
            <a:ext cx="2735263" cy="15525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_tradnl" sz="2400" baseline="0">
                <a:latin typeface="Times New Roman" pitchFamily="18" charset="0"/>
              </a:rPr>
              <a:t>Ascorbato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_tradnl" sz="2400" baseline="0">
                <a:latin typeface="Times New Roman" pitchFamily="18" charset="0"/>
              </a:rPr>
              <a:t>Vitamina E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_tradnl" sz="2400" baseline="0">
                <a:latin typeface="Times New Roman" pitchFamily="18" charset="0"/>
              </a:rPr>
              <a:t>Beta-caroteno</a:t>
            </a:r>
          </a:p>
        </p:txBody>
      </p:sp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6372225" y="1844675"/>
            <a:ext cx="2232025" cy="15525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_tradnl" sz="2400" baseline="0">
                <a:latin typeface="Times New Roman" pitchFamily="18" charset="0"/>
              </a:rPr>
              <a:t>GPx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_tradnl" sz="2400" baseline="0">
                <a:latin typeface="Times New Roman" pitchFamily="18" charset="0"/>
              </a:rPr>
              <a:t>SOD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_tradnl" sz="2400" baseline="0">
                <a:latin typeface="Times New Roman" pitchFamily="18" charset="0"/>
              </a:rPr>
              <a:t>Catalasa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077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0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2" grpId="0" animBg="1"/>
      <p:bldP spid="160773" grpId="0" build="p" animBg="1"/>
      <p:bldP spid="160774" grpId="0" animBg="1"/>
      <p:bldP spid="1607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4 CK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3132138" y="2924175"/>
            <a:ext cx="3095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b="1" i="1">
                <a:solidFill>
                  <a:schemeClr val="accent2"/>
                </a:solidFill>
              </a:rPr>
              <a:t>Ciclo de Krebs, </a:t>
            </a:r>
          </a:p>
          <a:p>
            <a:pPr algn="ctr"/>
            <a:r>
              <a:rPr lang="es-ES" b="1" i="1">
                <a:solidFill>
                  <a:schemeClr val="accent2"/>
                </a:solidFill>
              </a:rPr>
              <a:t>Ciclo de los ácidos tricarboxílicos, </a:t>
            </a:r>
          </a:p>
          <a:p>
            <a:pPr algn="ctr"/>
            <a:r>
              <a:rPr lang="es-ES" b="1" i="1">
                <a:solidFill>
                  <a:schemeClr val="accent2"/>
                </a:solidFill>
              </a:rPr>
              <a:t>Ciclo del </a:t>
            </a:r>
            <a:r>
              <a:rPr lang="en-US" b="1" i="1">
                <a:solidFill>
                  <a:schemeClr val="accent2"/>
                </a:solidFill>
                <a:cs typeface="Arial" pitchFamily="34" charset="0"/>
              </a:rPr>
              <a:t>á</a:t>
            </a:r>
            <a:r>
              <a:rPr lang="es-ES" b="1" i="1">
                <a:solidFill>
                  <a:schemeClr val="accent2"/>
                </a:solidFill>
              </a:rPr>
              <a:t>cido cítrico</a:t>
            </a:r>
            <a:endParaRPr lang="es-ES" b="1">
              <a:solidFill>
                <a:schemeClr val="accent2"/>
              </a:solidFill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3276600" y="1095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1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3563938" y="4699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2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851275" y="9747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/>
              <a:t>2</a:t>
            </a:r>
          </a:p>
        </p:txBody>
      </p:sp>
      <p:sp>
        <p:nvSpPr>
          <p:cNvPr id="4115" name="Oval 19"/>
          <p:cNvSpPr>
            <a:spLocks noChangeArrowheads="1"/>
          </p:cNvSpPr>
          <p:nvPr/>
        </p:nvSpPr>
        <p:spPr bwMode="auto">
          <a:xfrm>
            <a:off x="4140200" y="981075"/>
            <a:ext cx="936625" cy="287338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6" name="Oval 20"/>
          <p:cNvSpPr>
            <a:spLocks noChangeArrowheads="1"/>
          </p:cNvSpPr>
          <p:nvPr/>
        </p:nvSpPr>
        <p:spPr bwMode="auto">
          <a:xfrm>
            <a:off x="6732588" y="4870450"/>
            <a:ext cx="503237" cy="358775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7" name="Oval 21"/>
          <p:cNvSpPr>
            <a:spLocks noChangeArrowheads="1"/>
          </p:cNvSpPr>
          <p:nvPr/>
        </p:nvSpPr>
        <p:spPr bwMode="auto">
          <a:xfrm>
            <a:off x="4932363" y="6022975"/>
            <a:ext cx="503237" cy="358775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9" name="Rectangle 8"/>
          <p:cNvSpPr>
            <a:spLocks noChangeArrowheads="1"/>
          </p:cNvSpPr>
          <p:nvPr/>
        </p:nvSpPr>
        <p:spPr bwMode="auto">
          <a:xfrm>
            <a:off x="112713" y="6375400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buFontTx/>
              <a:buChar char="•"/>
              <a:defRPr/>
            </a:pPr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Hans Krebs,1937.</a:t>
            </a:r>
          </a:p>
        </p:txBody>
      </p:sp>
      <p:grpSp>
        <p:nvGrpSpPr>
          <p:cNvPr id="11" name="Group 18"/>
          <p:cNvGrpSpPr>
            <a:grpSpLocks/>
          </p:cNvGrpSpPr>
          <p:nvPr/>
        </p:nvGrpSpPr>
        <p:grpSpPr bwMode="auto">
          <a:xfrm>
            <a:off x="6400800" y="1"/>
            <a:ext cx="2663825" cy="2032001"/>
            <a:chOff x="3243" y="2614"/>
            <a:chExt cx="1678" cy="1280"/>
          </a:xfrm>
        </p:grpSpPr>
        <p:sp>
          <p:nvSpPr>
            <p:cNvPr id="12" name="Text Box 19"/>
            <p:cNvSpPr txBox="1">
              <a:spLocks noChangeArrowheads="1"/>
            </p:cNvSpPr>
            <p:nvPr/>
          </p:nvSpPr>
          <p:spPr bwMode="auto">
            <a:xfrm>
              <a:off x="3243" y="2614"/>
              <a:ext cx="1678" cy="1280"/>
            </a:xfrm>
            <a:prstGeom prst="rect">
              <a:avLst/>
            </a:prstGeom>
            <a:solidFill>
              <a:srgbClr val="FDFEE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ES_tradnl" baseline="0" dirty="0"/>
                <a:t>   </a:t>
              </a:r>
              <a:r>
                <a:rPr lang="es-ES_tradnl" baseline="0" dirty="0" smtClean="0"/>
                <a:t>CH</a:t>
              </a:r>
              <a:r>
                <a:rPr lang="es-ES_tradnl" dirty="0" smtClean="0"/>
                <a:t>3</a:t>
              </a:r>
              <a:endParaRPr lang="es-ES_tradnl" dirty="0"/>
            </a:p>
            <a:p>
              <a:pPr>
                <a:spcBef>
                  <a:spcPts val="0"/>
                </a:spcBef>
              </a:pPr>
              <a:r>
                <a:rPr lang="es-ES_tradnl" baseline="0" dirty="0"/>
                <a:t>           </a:t>
              </a:r>
              <a:r>
                <a:rPr lang="es-ES_tradnl" baseline="0" dirty="0" smtClean="0"/>
                <a:t>O</a:t>
              </a:r>
              <a:endParaRPr lang="es-ES_tradnl" baseline="0" dirty="0"/>
            </a:p>
            <a:p>
              <a:pPr>
                <a:spcBef>
                  <a:spcPts val="0"/>
                </a:spcBef>
              </a:pPr>
              <a:r>
                <a:rPr lang="es-ES_tradnl" baseline="0" dirty="0"/>
                <a:t>   </a:t>
              </a:r>
              <a:r>
                <a:rPr lang="es-ES_tradnl" baseline="0" dirty="0" smtClean="0"/>
                <a:t>C </a:t>
              </a:r>
              <a:r>
                <a:rPr lang="es-ES_tradnl" b="1" baseline="0" dirty="0" smtClean="0">
                  <a:solidFill>
                    <a:srgbClr val="FF0000"/>
                  </a:solidFill>
                </a:rPr>
                <a:t>–</a:t>
              </a:r>
              <a:r>
                <a:rPr lang="es-ES_tradnl" baseline="0" dirty="0" smtClean="0"/>
                <a:t> S-</a:t>
              </a:r>
              <a:r>
                <a:rPr lang="es-ES_tradnl" baseline="0" dirty="0" err="1" smtClean="0"/>
                <a:t>CoA</a:t>
              </a:r>
              <a:endParaRPr lang="es-ES_tradnl" baseline="0" dirty="0"/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s-ES_tradnl" b="1" baseline="0" dirty="0"/>
                <a:t>Acetil-</a:t>
              </a:r>
              <a:r>
                <a:rPr lang="es-ES_tradnl" b="1" baseline="0" dirty="0" err="1"/>
                <a:t>CoA</a:t>
              </a:r>
              <a:endParaRPr lang="es-ES_tradnl" b="1" baseline="0" dirty="0"/>
            </a:p>
            <a:p>
              <a:pPr>
                <a:spcBef>
                  <a:spcPct val="50000"/>
                </a:spcBef>
              </a:pPr>
              <a:r>
                <a:rPr lang="es-ES_tradnl" b="1" baseline="0" dirty="0" err="1">
                  <a:latin typeface="Symbol" pitchFamily="18" charset="2"/>
                </a:rPr>
                <a:t>D</a:t>
              </a:r>
              <a:r>
                <a:rPr lang="es-ES_tradnl" b="1" baseline="0" dirty="0" err="1"/>
                <a:t>G</a:t>
              </a:r>
              <a:r>
                <a:rPr lang="es-ES_tradnl" b="1" baseline="30000" dirty="0" err="1"/>
                <a:t>o</a:t>
              </a:r>
              <a:r>
                <a:rPr lang="es-ES_tradnl" b="1" baseline="0" dirty="0"/>
                <a:t>’ = - 32,2 kJ/mol</a:t>
              </a: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endParaRPr lang="es-ES_tradnl" baseline="0" dirty="0"/>
            </a:p>
          </p:txBody>
        </p:sp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3379" y="2710"/>
              <a:ext cx="18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sz="2800" baseline="0" dirty="0"/>
                <a:t>ו</a:t>
              </a:r>
              <a:endParaRPr lang="es-ES_tradnl" sz="2800" baseline="0" dirty="0"/>
            </a:p>
          </p:txBody>
        </p:sp>
        <p:sp>
          <p:nvSpPr>
            <p:cNvPr id="14" name="Text Box 21"/>
            <p:cNvSpPr txBox="1">
              <a:spLocks noChangeArrowheads="1"/>
            </p:cNvSpPr>
            <p:nvPr/>
          </p:nvSpPr>
          <p:spPr bwMode="auto">
            <a:xfrm rot="3453335">
              <a:off x="3562" y="2896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he-IL" baseline="0" dirty="0"/>
                <a:t>װ</a:t>
              </a:r>
              <a:endParaRPr lang="es-ES_tradnl" baseline="0" dirty="0"/>
            </a:p>
          </p:txBody>
        </p:sp>
      </p:grpSp>
      <p:sp>
        <p:nvSpPr>
          <p:cNvPr id="2" name="1 Rectángulo redondeado"/>
          <p:cNvSpPr/>
          <p:nvPr/>
        </p:nvSpPr>
        <p:spPr bwMode="auto">
          <a:xfrm>
            <a:off x="6858000" y="4114800"/>
            <a:ext cx="563562" cy="457200"/>
          </a:xfrm>
          <a:prstGeom prst="round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15 Rectángulo redondeado"/>
          <p:cNvSpPr/>
          <p:nvPr/>
        </p:nvSpPr>
        <p:spPr bwMode="auto">
          <a:xfrm>
            <a:off x="5562600" y="6096000"/>
            <a:ext cx="563562" cy="457200"/>
          </a:xfrm>
          <a:prstGeom prst="round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16 Rectángulo redondeado"/>
          <p:cNvSpPr/>
          <p:nvPr/>
        </p:nvSpPr>
        <p:spPr bwMode="auto">
          <a:xfrm>
            <a:off x="1905000" y="4191000"/>
            <a:ext cx="563562" cy="288000"/>
          </a:xfrm>
          <a:prstGeom prst="round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17 Rectángulo redondeado"/>
          <p:cNvSpPr/>
          <p:nvPr/>
        </p:nvSpPr>
        <p:spPr bwMode="auto">
          <a:xfrm>
            <a:off x="2255838" y="1676400"/>
            <a:ext cx="540000" cy="432000"/>
          </a:xfrm>
          <a:prstGeom prst="round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38200" y="11150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57200" y="39344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7010400" y="601980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696200" y="4010640"/>
            <a:ext cx="1143000" cy="78996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3200" b="1" baseline="0" dirty="0" smtClean="0"/>
              <a:t>O</a:t>
            </a:r>
            <a:r>
              <a:rPr lang="es-ES" sz="3200" b="1" dirty="0" smtClean="0"/>
              <a:t>2</a:t>
            </a:r>
          </a:p>
          <a:p>
            <a:pPr algn="ctr"/>
            <a:endParaRPr lang="es-ES" sz="2000" b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1752600" y="12616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5" name="24 CuadroTexto"/>
          <p:cNvSpPr txBox="1"/>
          <p:nvPr/>
        </p:nvSpPr>
        <p:spPr>
          <a:xfrm>
            <a:off x="1371600" y="39286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6" name="25 CuadroTexto"/>
          <p:cNvSpPr txBox="1"/>
          <p:nvPr/>
        </p:nvSpPr>
        <p:spPr>
          <a:xfrm>
            <a:off x="6410324" y="59860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  <p:sp>
        <p:nvSpPr>
          <p:cNvPr id="27" name="26 CuadroTexto"/>
          <p:cNvSpPr txBox="1"/>
          <p:nvPr/>
        </p:nvSpPr>
        <p:spPr>
          <a:xfrm>
            <a:off x="7477124" y="4004846"/>
            <a:ext cx="523876" cy="338554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baseline="0" dirty="0" smtClean="0"/>
              <a:t>CR</a:t>
            </a:r>
            <a:endParaRPr lang="es-ES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5" grpId="0" animBg="1"/>
      <p:bldP spid="4116" grpId="0" animBg="1"/>
      <p:bldP spid="4117" grpId="0" animBg="1"/>
      <p:bldP spid="2" grpId="0" animBg="1"/>
      <p:bldP spid="16" grpId="0" animBg="1"/>
      <p:bldP spid="17" grpId="0" animBg="1"/>
      <p:bldP spid="1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6" name="Group 4"/>
          <p:cNvGrpSpPr>
            <a:grpSpLocks/>
          </p:cNvGrpSpPr>
          <p:nvPr/>
        </p:nvGrpSpPr>
        <p:grpSpPr bwMode="auto">
          <a:xfrm>
            <a:off x="2987675" y="2205038"/>
            <a:ext cx="5903913" cy="466725"/>
            <a:chOff x="1746" y="1253"/>
            <a:chExt cx="3719" cy="294"/>
          </a:xfrm>
        </p:grpSpPr>
        <p:sp>
          <p:nvSpPr>
            <p:cNvPr id="161797" name="Rectangle 5"/>
            <p:cNvSpPr>
              <a:spLocks noChangeArrowheads="1"/>
            </p:cNvSpPr>
            <p:nvPr/>
          </p:nvSpPr>
          <p:spPr bwMode="auto">
            <a:xfrm>
              <a:off x="1746" y="1253"/>
              <a:ext cx="3719" cy="294"/>
            </a:xfrm>
            <a:prstGeom prst="rect">
              <a:avLst/>
            </a:prstGeom>
            <a:solidFill>
              <a:srgbClr val="FBFDA1"/>
            </a:solidFill>
            <a:ln w="12700">
              <a:solidFill>
                <a:srgbClr val="FBFDA1"/>
              </a:solidFill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just" eaLnBrk="0" hangingPunct="0"/>
              <a:r>
                <a:rPr lang="es-ES_tradnl" sz="2400" b="1" baseline="0"/>
                <a:t>2   O</a:t>
              </a:r>
              <a:r>
                <a:rPr lang="es-ES_tradnl" sz="2400" b="1"/>
                <a:t>2</a:t>
              </a:r>
              <a:r>
                <a:rPr lang="es-ES_tradnl" sz="3600" b="1" baseline="30000"/>
                <a:t>.- </a:t>
              </a:r>
              <a:r>
                <a:rPr lang="es-ES_tradnl" sz="2400" b="1" baseline="0"/>
                <a:t>+ 2 H</a:t>
              </a:r>
              <a:r>
                <a:rPr lang="es-ES_tradnl" sz="2400" b="1" baseline="30000"/>
                <a:t>+</a:t>
              </a:r>
              <a:r>
                <a:rPr lang="es-ES_tradnl" sz="2400" b="1"/>
                <a:t>	                   </a:t>
              </a:r>
              <a:r>
                <a:rPr lang="es-ES_tradnl" sz="2400" b="1" baseline="0"/>
                <a:t>H</a:t>
              </a:r>
              <a:r>
                <a:rPr lang="es-ES_tradnl" sz="2400" b="1"/>
                <a:t>2</a:t>
              </a:r>
              <a:r>
                <a:rPr lang="es-ES_tradnl" sz="2400" b="1" baseline="0"/>
                <a:t>O</a:t>
              </a:r>
              <a:r>
                <a:rPr lang="es-ES_tradnl" sz="2400" b="1"/>
                <a:t>2</a:t>
              </a:r>
              <a:r>
                <a:rPr lang="es-ES_tradnl" sz="2400" b="1" baseline="0"/>
                <a:t> + O</a:t>
              </a:r>
              <a:r>
                <a:rPr lang="es-ES_tradnl" sz="2400" b="1"/>
                <a:t>2 </a:t>
              </a:r>
            </a:p>
          </p:txBody>
        </p:sp>
        <p:sp>
          <p:nvSpPr>
            <p:cNvPr id="161798" name="Line 6"/>
            <p:cNvSpPr>
              <a:spLocks noChangeShapeType="1"/>
            </p:cNvSpPr>
            <p:nvPr/>
          </p:nvSpPr>
          <p:spPr bwMode="auto">
            <a:xfrm>
              <a:off x="3107" y="1389"/>
              <a:ext cx="9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673100" y="6461125"/>
            <a:ext cx="2133600" cy="476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61800" name="Rectangle 8"/>
          <p:cNvSpPr>
            <a:spLocks noChangeArrowheads="1"/>
          </p:cNvSpPr>
          <p:nvPr/>
        </p:nvSpPr>
        <p:spPr bwMode="auto">
          <a:xfrm>
            <a:off x="684213" y="476250"/>
            <a:ext cx="8226425" cy="1139825"/>
          </a:xfrm>
          <a:prstGeom prst="rect">
            <a:avLst/>
          </a:prstGeo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es-ES_tradnl" sz="3200" b="1" baseline="0">
                <a:solidFill>
                  <a:schemeClr val="tx2"/>
                </a:solidFill>
              </a:rPr>
              <a:t>Enzimas antioxidantes</a:t>
            </a:r>
          </a:p>
        </p:txBody>
      </p:sp>
      <p:sp>
        <p:nvSpPr>
          <p:cNvPr id="161801" name="Oval 9"/>
          <p:cNvSpPr>
            <a:spLocks noChangeArrowheads="1"/>
          </p:cNvSpPr>
          <p:nvPr/>
        </p:nvSpPr>
        <p:spPr bwMode="auto">
          <a:xfrm>
            <a:off x="611188" y="3789363"/>
            <a:ext cx="1655762" cy="108108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ES_tradnl" sz="2400" i="1" baseline="0">
                <a:latin typeface="Times New Roman" pitchFamily="18" charset="0"/>
              </a:rPr>
              <a:t>CATALASA</a:t>
            </a:r>
          </a:p>
        </p:txBody>
      </p:sp>
      <p:sp>
        <p:nvSpPr>
          <p:cNvPr id="161802" name="Oval 10"/>
          <p:cNvSpPr>
            <a:spLocks noChangeArrowheads="1"/>
          </p:cNvSpPr>
          <p:nvPr/>
        </p:nvSpPr>
        <p:spPr bwMode="auto">
          <a:xfrm>
            <a:off x="539750" y="5229225"/>
            <a:ext cx="2016125" cy="13684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ES_tradnl" sz="2400" i="1" baseline="0">
                <a:latin typeface="Times New Roman" pitchFamily="18" charset="0"/>
              </a:rPr>
              <a:t>GLUTATION </a:t>
            </a:r>
          </a:p>
          <a:p>
            <a:pPr algn="ctr" eaLnBrk="0" hangingPunct="0"/>
            <a:r>
              <a:rPr lang="es-ES_tradnl" sz="2400" i="1" baseline="0">
                <a:latin typeface="Times New Roman" pitchFamily="18" charset="0"/>
              </a:rPr>
              <a:t>PEROXIDASA</a:t>
            </a:r>
          </a:p>
        </p:txBody>
      </p:sp>
      <p:grpSp>
        <p:nvGrpSpPr>
          <p:cNvPr id="161803" name="Group 11"/>
          <p:cNvGrpSpPr>
            <a:grpSpLocks/>
          </p:cNvGrpSpPr>
          <p:nvPr/>
        </p:nvGrpSpPr>
        <p:grpSpPr bwMode="auto">
          <a:xfrm>
            <a:off x="2771775" y="3932238"/>
            <a:ext cx="5399088" cy="466725"/>
            <a:chOff x="1746" y="1480"/>
            <a:chExt cx="3401" cy="294"/>
          </a:xfrm>
        </p:grpSpPr>
        <p:sp>
          <p:nvSpPr>
            <p:cNvPr id="161804" name="Rectangle 12"/>
            <p:cNvSpPr>
              <a:spLocks noChangeArrowheads="1"/>
            </p:cNvSpPr>
            <p:nvPr/>
          </p:nvSpPr>
          <p:spPr bwMode="auto">
            <a:xfrm>
              <a:off x="1746" y="1480"/>
              <a:ext cx="3401" cy="294"/>
            </a:xfrm>
            <a:prstGeom prst="rect">
              <a:avLst/>
            </a:prstGeom>
            <a:solidFill>
              <a:srgbClr val="FBFDA1"/>
            </a:solidFill>
            <a:ln w="12700">
              <a:solidFill>
                <a:srgbClr val="FBFDA1"/>
              </a:solidFill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just" eaLnBrk="0" hangingPunct="0"/>
              <a:r>
                <a:rPr lang="es-ES_tradnl" sz="2400" b="1" baseline="0"/>
                <a:t>2  H</a:t>
              </a:r>
              <a:r>
                <a:rPr lang="es-ES_tradnl" sz="2400" b="1"/>
                <a:t>2</a:t>
              </a:r>
              <a:r>
                <a:rPr lang="es-ES_tradnl" sz="2400" b="1" baseline="0"/>
                <a:t>O</a:t>
              </a:r>
              <a:r>
                <a:rPr lang="es-ES_tradnl" sz="2400" b="1"/>
                <a:t>2 			</a:t>
              </a:r>
              <a:r>
                <a:rPr lang="es-ES_tradnl" sz="2400" b="1" baseline="0"/>
                <a:t>2H</a:t>
              </a:r>
              <a:r>
                <a:rPr lang="es-ES_tradnl" sz="2400" b="1"/>
                <a:t>2</a:t>
              </a:r>
              <a:r>
                <a:rPr lang="es-ES_tradnl" sz="2400" b="1" baseline="0"/>
                <a:t>O + O</a:t>
              </a:r>
              <a:r>
                <a:rPr lang="es-ES_tradnl" sz="2400" b="1"/>
                <a:t>2 </a:t>
              </a:r>
            </a:p>
          </p:txBody>
        </p:sp>
        <p:sp>
          <p:nvSpPr>
            <p:cNvPr id="161805" name="Line 13"/>
            <p:cNvSpPr>
              <a:spLocks noChangeShapeType="1"/>
            </p:cNvSpPr>
            <p:nvPr/>
          </p:nvSpPr>
          <p:spPr bwMode="auto">
            <a:xfrm>
              <a:off x="2744" y="1616"/>
              <a:ext cx="117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61806" name="Group 14"/>
          <p:cNvGrpSpPr>
            <a:grpSpLocks/>
          </p:cNvGrpSpPr>
          <p:nvPr/>
        </p:nvGrpSpPr>
        <p:grpSpPr bwMode="auto">
          <a:xfrm>
            <a:off x="2843213" y="5661025"/>
            <a:ext cx="6262687" cy="573088"/>
            <a:chOff x="1565" y="3022"/>
            <a:chExt cx="3945" cy="361"/>
          </a:xfrm>
        </p:grpSpPr>
        <p:sp>
          <p:nvSpPr>
            <p:cNvPr id="161807" name="Rectangle 15"/>
            <p:cNvSpPr>
              <a:spLocks noChangeArrowheads="1"/>
            </p:cNvSpPr>
            <p:nvPr/>
          </p:nvSpPr>
          <p:spPr bwMode="auto">
            <a:xfrm>
              <a:off x="1565" y="3022"/>
              <a:ext cx="3945" cy="361"/>
            </a:xfrm>
            <a:prstGeom prst="rect">
              <a:avLst/>
            </a:prstGeom>
            <a:solidFill>
              <a:srgbClr val="FBFDA1"/>
            </a:solidFill>
            <a:ln w="12700">
              <a:solidFill>
                <a:srgbClr val="FBFDA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/>
            <a:lstStyle/>
            <a:p>
              <a:pPr algn="just" eaLnBrk="0" hangingPunct="0"/>
              <a:r>
                <a:rPr lang="es-ES_tradnl" sz="2400" b="1" baseline="0"/>
                <a:t>2 GSH + H</a:t>
              </a:r>
              <a:r>
                <a:rPr lang="es-ES_tradnl" sz="2400" b="1"/>
                <a:t>2</a:t>
              </a:r>
              <a:r>
                <a:rPr lang="es-ES_tradnl" sz="2400" b="1" baseline="0"/>
                <a:t>O</a:t>
              </a:r>
              <a:r>
                <a:rPr lang="es-ES_tradnl" sz="2400" b="1"/>
                <a:t>2</a:t>
              </a:r>
              <a:r>
                <a:rPr lang="es-ES_tradnl" sz="2400" b="1" baseline="0"/>
                <a:t> 		 GSSG + 2H</a:t>
              </a:r>
              <a:r>
                <a:rPr lang="es-ES_tradnl" sz="2400" b="1"/>
                <a:t>2</a:t>
              </a:r>
              <a:r>
                <a:rPr lang="es-ES_tradnl" sz="2400" b="1" baseline="0"/>
                <a:t>O</a:t>
              </a:r>
            </a:p>
          </p:txBody>
        </p:sp>
        <p:sp>
          <p:nvSpPr>
            <p:cNvPr id="161808" name="Line 16"/>
            <p:cNvSpPr>
              <a:spLocks noChangeShapeType="1"/>
            </p:cNvSpPr>
            <p:nvPr/>
          </p:nvSpPr>
          <p:spPr bwMode="auto">
            <a:xfrm>
              <a:off x="3016" y="3203"/>
              <a:ext cx="8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61809" name="Oval 17"/>
          <p:cNvSpPr>
            <a:spLocks noChangeArrowheads="1"/>
          </p:cNvSpPr>
          <p:nvPr/>
        </p:nvSpPr>
        <p:spPr bwMode="auto">
          <a:xfrm>
            <a:off x="466725" y="1844675"/>
            <a:ext cx="2376488" cy="15843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s-ES_tradnl" sz="2400" i="1" baseline="0">
                <a:latin typeface="Times New Roman" pitchFamily="18" charset="0"/>
              </a:rPr>
              <a:t>SUPEROXIDO </a:t>
            </a:r>
          </a:p>
          <a:p>
            <a:pPr algn="ctr" eaLnBrk="0" hangingPunct="0"/>
            <a:r>
              <a:rPr lang="es-ES_tradnl" sz="2400" i="1" baseline="0">
                <a:latin typeface="Times New Roman" pitchFamily="18" charset="0"/>
              </a:rPr>
              <a:t>DISMUTASA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1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61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1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0" grpId="0" animBg="1"/>
      <p:bldP spid="161801" grpId="0" animBg="1"/>
      <p:bldP spid="161802" grpId="0" animBg="1"/>
      <p:bldP spid="16180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 i="1" baseline="0">
                <a:solidFill>
                  <a:schemeClr val="tx2"/>
                </a:solidFill>
              </a:rPr>
              <a:t>OXIDASAS Y OXIGENASAS</a:t>
            </a:r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468313" y="1484313"/>
            <a:ext cx="8229600" cy="2044700"/>
          </a:xfrm>
          <a:prstGeom prst="rect">
            <a:avLst/>
          </a:prstGeom>
          <a:solidFill>
            <a:srgbClr val="F5FA28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 baseline="0"/>
              <a:t>Localización: Microsomas y peroxisomas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 baseline="0"/>
              <a:t>No asociados a la producción de ATP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 baseline="0"/>
              <a:t>Usan O</a:t>
            </a:r>
            <a:r>
              <a:rPr lang="es-ES" sz="3200"/>
              <a:t>2</a:t>
            </a:r>
            <a:r>
              <a:rPr lang="es-ES" sz="3200" baseline="0"/>
              <a:t> como sustrato</a:t>
            </a:r>
          </a:p>
        </p:txBody>
      </p:sp>
      <p:grpSp>
        <p:nvGrpSpPr>
          <p:cNvPr id="162822" name="Group 6"/>
          <p:cNvGrpSpPr>
            <a:grpSpLocks/>
          </p:cNvGrpSpPr>
          <p:nvPr/>
        </p:nvGrpSpPr>
        <p:grpSpPr bwMode="auto">
          <a:xfrm>
            <a:off x="971550" y="3644900"/>
            <a:ext cx="2305050" cy="1970088"/>
            <a:chOff x="612" y="2296"/>
            <a:chExt cx="1452" cy="1241"/>
          </a:xfrm>
        </p:grpSpPr>
        <p:sp>
          <p:nvSpPr>
            <p:cNvPr id="162823" name="Text Box 7"/>
            <p:cNvSpPr txBox="1">
              <a:spLocks noChangeArrowheads="1"/>
            </p:cNvSpPr>
            <p:nvPr/>
          </p:nvSpPr>
          <p:spPr bwMode="auto">
            <a:xfrm>
              <a:off x="612" y="2296"/>
              <a:ext cx="1452" cy="28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i="1" baseline="0"/>
                <a:t>OXIDASAS</a:t>
              </a:r>
            </a:p>
          </p:txBody>
        </p:sp>
        <p:sp>
          <p:nvSpPr>
            <p:cNvPr id="162824" name="Text Box 8"/>
            <p:cNvSpPr txBox="1">
              <a:spLocks noChangeArrowheads="1"/>
            </p:cNvSpPr>
            <p:nvPr/>
          </p:nvSpPr>
          <p:spPr bwMode="auto">
            <a:xfrm>
              <a:off x="612" y="3249"/>
              <a:ext cx="1406" cy="28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i="1" baseline="0"/>
                <a:t>OXIGENASAS</a:t>
              </a:r>
            </a:p>
          </p:txBody>
        </p:sp>
      </p:grpSp>
      <p:grpSp>
        <p:nvGrpSpPr>
          <p:cNvPr id="162825" name="Group 9"/>
          <p:cNvGrpSpPr>
            <a:grpSpLocks/>
          </p:cNvGrpSpPr>
          <p:nvPr/>
        </p:nvGrpSpPr>
        <p:grpSpPr bwMode="auto">
          <a:xfrm>
            <a:off x="3492500" y="3500438"/>
            <a:ext cx="4392613" cy="611187"/>
            <a:chOff x="2200" y="2205"/>
            <a:chExt cx="2767" cy="385"/>
          </a:xfrm>
        </p:grpSpPr>
        <p:sp>
          <p:nvSpPr>
            <p:cNvPr id="162826" name="Line 10"/>
            <p:cNvSpPr>
              <a:spLocks noChangeShapeType="1"/>
            </p:cNvSpPr>
            <p:nvPr/>
          </p:nvSpPr>
          <p:spPr bwMode="auto">
            <a:xfrm>
              <a:off x="2200" y="2478"/>
              <a:ext cx="7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62827" name="Text Box 11"/>
            <p:cNvSpPr txBox="1">
              <a:spLocks noChangeArrowheads="1"/>
            </p:cNvSpPr>
            <p:nvPr/>
          </p:nvSpPr>
          <p:spPr bwMode="auto">
            <a:xfrm>
              <a:off x="3198" y="2296"/>
              <a:ext cx="176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No incorporan O</a:t>
              </a:r>
              <a:r>
                <a:rPr lang="es-ES" sz="2400" b="1"/>
                <a:t>2</a:t>
              </a:r>
              <a:endParaRPr lang="es-ES" sz="2400" b="1" baseline="0"/>
            </a:p>
          </p:txBody>
        </p:sp>
        <p:sp>
          <p:nvSpPr>
            <p:cNvPr id="162828" name="Text Box 12"/>
            <p:cNvSpPr txBox="1">
              <a:spLocks noChangeArrowheads="1"/>
            </p:cNvSpPr>
            <p:nvPr/>
          </p:nvSpPr>
          <p:spPr bwMode="auto">
            <a:xfrm>
              <a:off x="2381" y="2205"/>
              <a:ext cx="5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/>
                <a:t>Oxid.</a:t>
              </a:r>
            </a:p>
          </p:txBody>
        </p:sp>
      </p:grpSp>
      <p:grpSp>
        <p:nvGrpSpPr>
          <p:cNvPr id="162829" name="Group 13"/>
          <p:cNvGrpSpPr>
            <a:grpSpLocks/>
          </p:cNvGrpSpPr>
          <p:nvPr/>
        </p:nvGrpSpPr>
        <p:grpSpPr bwMode="auto">
          <a:xfrm>
            <a:off x="3348038" y="4652963"/>
            <a:ext cx="2809875" cy="1693862"/>
            <a:chOff x="2109" y="2931"/>
            <a:chExt cx="1770" cy="1067"/>
          </a:xfrm>
        </p:grpSpPr>
        <p:sp>
          <p:nvSpPr>
            <p:cNvPr id="162830" name="Text Box 14"/>
            <p:cNvSpPr txBox="1">
              <a:spLocks noChangeArrowheads="1"/>
            </p:cNvSpPr>
            <p:nvPr/>
          </p:nvSpPr>
          <p:spPr bwMode="auto">
            <a:xfrm>
              <a:off x="2200" y="2931"/>
              <a:ext cx="1679" cy="250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 i="1" baseline="0"/>
                <a:t>MONOXIGENASAS</a:t>
              </a:r>
            </a:p>
          </p:txBody>
        </p:sp>
        <p:sp>
          <p:nvSpPr>
            <p:cNvPr id="162831" name="Text Box 15"/>
            <p:cNvSpPr txBox="1">
              <a:spLocks noChangeArrowheads="1"/>
            </p:cNvSpPr>
            <p:nvPr/>
          </p:nvSpPr>
          <p:spPr bwMode="auto">
            <a:xfrm>
              <a:off x="2154" y="3748"/>
              <a:ext cx="1406" cy="250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 i="1" baseline="0"/>
                <a:t>DIOXIGENASAS</a:t>
              </a:r>
            </a:p>
          </p:txBody>
        </p:sp>
        <p:sp>
          <p:nvSpPr>
            <p:cNvPr id="162832" name="Line 16"/>
            <p:cNvSpPr>
              <a:spLocks noChangeShapeType="1"/>
            </p:cNvSpPr>
            <p:nvPr/>
          </p:nvSpPr>
          <p:spPr bwMode="auto">
            <a:xfrm flipV="1">
              <a:off x="2109" y="3249"/>
              <a:ext cx="317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62833" name="Line 17"/>
            <p:cNvSpPr>
              <a:spLocks noChangeShapeType="1"/>
            </p:cNvSpPr>
            <p:nvPr/>
          </p:nvSpPr>
          <p:spPr bwMode="auto">
            <a:xfrm>
              <a:off x="2154" y="3521"/>
              <a:ext cx="182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62834" name="Group 18"/>
          <p:cNvGrpSpPr>
            <a:grpSpLocks/>
          </p:cNvGrpSpPr>
          <p:nvPr/>
        </p:nvGrpSpPr>
        <p:grpSpPr bwMode="auto">
          <a:xfrm>
            <a:off x="6156325" y="4437063"/>
            <a:ext cx="2665413" cy="831850"/>
            <a:chOff x="3878" y="2795"/>
            <a:chExt cx="1679" cy="524"/>
          </a:xfrm>
        </p:grpSpPr>
        <p:sp>
          <p:nvSpPr>
            <p:cNvPr id="162835" name="Text Box 19"/>
            <p:cNvSpPr txBox="1">
              <a:spLocks noChangeArrowheads="1"/>
            </p:cNvSpPr>
            <p:nvPr/>
          </p:nvSpPr>
          <p:spPr bwMode="auto">
            <a:xfrm>
              <a:off x="4105" y="2795"/>
              <a:ext cx="1452" cy="5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Incorporan un átomo del O</a:t>
              </a:r>
              <a:r>
                <a:rPr lang="es-ES" sz="2400" b="1"/>
                <a:t>2</a:t>
              </a:r>
              <a:endParaRPr lang="es-ES" sz="2400" b="1" baseline="0"/>
            </a:p>
          </p:txBody>
        </p:sp>
        <p:sp>
          <p:nvSpPr>
            <p:cNvPr id="162836" name="Line 20"/>
            <p:cNvSpPr>
              <a:spLocks noChangeShapeType="1"/>
            </p:cNvSpPr>
            <p:nvPr/>
          </p:nvSpPr>
          <p:spPr bwMode="auto">
            <a:xfrm>
              <a:off x="3878" y="3067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62837" name="Group 21"/>
          <p:cNvGrpSpPr>
            <a:grpSpLocks/>
          </p:cNvGrpSpPr>
          <p:nvPr/>
        </p:nvGrpSpPr>
        <p:grpSpPr bwMode="auto">
          <a:xfrm>
            <a:off x="5724525" y="5661025"/>
            <a:ext cx="3097213" cy="831850"/>
            <a:chOff x="3606" y="3566"/>
            <a:chExt cx="1951" cy="524"/>
          </a:xfrm>
        </p:grpSpPr>
        <p:sp>
          <p:nvSpPr>
            <p:cNvPr id="162838" name="Text Box 22"/>
            <p:cNvSpPr txBox="1">
              <a:spLocks noChangeArrowheads="1"/>
            </p:cNvSpPr>
            <p:nvPr/>
          </p:nvSpPr>
          <p:spPr bwMode="auto">
            <a:xfrm>
              <a:off x="3878" y="3566"/>
              <a:ext cx="1679" cy="5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 dirty="0"/>
                <a:t>Incorporan los 2 átomos del O</a:t>
              </a:r>
              <a:r>
                <a:rPr lang="es-ES" sz="2400" b="1" dirty="0"/>
                <a:t>2</a:t>
              </a:r>
              <a:endParaRPr lang="es-ES" sz="2400" b="1" baseline="0" dirty="0"/>
            </a:p>
          </p:txBody>
        </p:sp>
        <p:sp>
          <p:nvSpPr>
            <p:cNvPr id="162839" name="Line 23"/>
            <p:cNvSpPr>
              <a:spLocks noChangeShapeType="1"/>
            </p:cNvSpPr>
            <p:nvPr/>
          </p:nvSpPr>
          <p:spPr bwMode="auto">
            <a:xfrm>
              <a:off x="3606" y="3838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6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6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2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0" grpId="0" animBg="1"/>
      <p:bldP spid="16282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 i="1"/>
              <a:t>OXIDASAS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Oxidación peroxisómica de ácidos grasos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r>
              <a:rPr lang="es-ES" i="1"/>
              <a:t>Citocromo  oxidasa</a:t>
            </a: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755650" y="2708275"/>
            <a:ext cx="7704138" cy="457200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 b="1" baseline="0"/>
              <a:t>Flavoproteína: FADH</a:t>
            </a:r>
            <a:r>
              <a:rPr lang="es-ES" sz="2400" b="1"/>
              <a:t>2</a:t>
            </a:r>
            <a:r>
              <a:rPr lang="es-ES" sz="2400" b="1" baseline="0"/>
              <a:t>        FAD   y     O</a:t>
            </a:r>
            <a:r>
              <a:rPr lang="es-ES" sz="2400" b="1"/>
              <a:t>2</a:t>
            </a:r>
            <a:r>
              <a:rPr lang="es-ES" sz="2400" b="1" baseline="0"/>
              <a:t>            H</a:t>
            </a:r>
            <a:r>
              <a:rPr lang="es-ES" sz="2400" b="1"/>
              <a:t>2</a:t>
            </a:r>
            <a:r>
              <a:rPr lang="es-ES" sz="2400" b="1" baseline="0"/>
              <a:t>O</a:t>
            </a:r>
            <a:r>
              <a:rPr lang="es-ES" sz="2400" b="1"/>
              <a:t>2</a:t>
            </a:r>
          </a:p>
        </p:txBody>
      </p:sp>
      <p:sp>
        <p:nvSpPr>
          <p:cNvPr id="131077" name="Line 5"/>
          <p:cNvSpPr>
            <a:spLocks noChangeShapeType="1"/>
          </p:cNvSpPr>
          <p:nvPr/>
        </p:nvSpPr>
        <p:spPr bwMode="auto">
          <a:xfrm>
            <a:off x="4140200" y="2924175"/>
            <a:ext cx="287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1078" name="Line 6"/>
          <p:cNvSpPr>
            <a:spLocks noChangeShapeType="1"/>
          </p:cNvSpPr>
          <p:nvPr/>
        </p:nvSpPr>
        <p:spPr bwMode="auto">
          <a:xfrm>
            <a:off x="6732588" y="2997200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900113" y="4843463"/>
            <a:ext cx="7056437" cy="457200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/>
              <a:t>Hemoproteína: Fe</a:t>
            </a:r>
            <a:r>
              <a:rPr lang="es-ES" sz="2400" b="1" baseline="30000"/>
              <a:t>++</a:t>
            </a:r>
            <a:r>
              <a:rPr lang="es-ES" sz="2400" b="1" baseline="0"/>
              <a:t>        Fe</a:t>
            </a:r>
            <a:r>
              <a:rPr lang="es-ES" sz="2400" b="1" baseline="30000"/>
              <a:t>+++</a:t>
            </a:r>
            <a:r>
              <a:rPr lang="es-ES" sz="2400" b="1" baseline="0"/>
              <a:t> y   O</a:t>
            </a:r>
            <a:r>
              <a:rPr lang="es-ES" sz="2400" b="1"/>
              <a:t>2</a:t>
            </a:r>
            <a:r>
              <a:rPr lang="es-ES" sz="2400" b="1" baseline="0"/>
              <a:t>        H</a:t>
            </a:r>
            <a:r>
              <a:rPr lang="es-ES" sz="2400" b="1"/>
              <a:t>2</a:t>
            </a:r>
            <a:r>
              <a:rPr lang="es-ES" sz="2400" b="1" baseline="0"/>
              <a:t>O</a:t>
            </a:r>
          </a:p>
        </p:txBody>
      </p:sp>
      <p:sp>
        <p:nvSpPr>
          <p:cNvPr id="131080" name="Line 8"/>
          <p:cNvSpPr>
            <a:spLocks noChangeShapeType="1"/>
          </p:cNvSpPr>
          <p:nvPr/>
        </p:nvSpPr>
        <p:spPr bwMode="auto">
          <a:xfrm>
            <a:off x="3924300" y="5157788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1081" name="Line 9"/>
          <p:cNvSpPr>
            <a:spLocks noChangeShapeType="1"/>
          </p:cNvSpPr>
          <p:nvPr/>
        </p:nvSpPr>
        <p:spPr bwMode="auto">
          <a:xfrm>
            <a:off x="6227763" y="5084763"/>
            <a:ext cx="3603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 i="1"/>
              <a:t>MONOOXIGENASAS u OXIGENASAS DE FUNCION MIXTA ó HIDROXILASAS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73238"/>
            <a:ext cx="8229600" cy="965200"/>
          </a:xfrm>
          <a:solidFill>
            <a:srgbClr val="F5FA28"/>
          </a:solidFill>
        </p:spPr>
        <p:txBody>
          <a:bodyPr/>
          <a:lstStyle/>
          <a:p>
            <a:r>
              <a:rPr lang="es-ES" sz="2800"/>
              <a:t>AH  +  BH</a:t>
            </a:r>
            <a:r>
              <a:rPr lang="es-ES" sz="2800" baseline="-25000"/>
              <a:t>2</a:t>
            </a:r>
            <a:r>
              <a:rPr lang="es-ES" sz="2800"/>
              <a:t>  +  O=O         A-OH  +  B  +  H</a:t>
            </a:r>
            <a:r>
              <a:rPr lang="es-ES" sz="2800" baseline="-25000"/>
              <a:t>2</a:t>
            </a:r>
            <a:r>
              <a:rPr lang="es-ES" sz="2800"/>
              <a:t>O</a:t>
            </a:r>
          </a:p>
        </p:txBody>
      </p:sp>
      <p:sp>
        <p:nvSpPr>
          <p:cNvPr id="129028" name="Line 4"/>
          <p:cNvSpPr>
            <a:spLocks noChangeShapeType="1"/>
          </p:cNvSpPr>
          <p:nvPr/>
        </p:nvSpPr>
        <p:spPr bwMode="auto">
          <a:xfrm>
            <a:off x="4067175" y="2276475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684213" y="3644900"/>
            <a:ext cx="76327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/>
              <a:t>1 O se incorpora al sustrato y el otro O forma agua</a:t>
            </a:r>
          </a:p>
        </p:txBody>
      </p:sp>
      <p:sp>
        <p:nvSpPr>
          <p:cNvPr id="129031" name="Line 7"/>
          <p:cNvSpPr>
            <a:spLocks noChangeShapeType="1"/>
          </p:cNvSpPr>
          <p:nvPr/>
        </p:nvSpPr>
        <p:spPr bwMode="auto">
          <a:xfrm flipH="1">
            <a:off x="900113" y="2349500"/>
            <a:ext cx="2159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395288" y="2708275"/>
            <a:ext cx="1366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Sustrato principal</a:t>
            </a:r>
          </a:p>
        </p:txBody>
      </p:sp>
      <p:sp>
        <p:nvSpPr>
          <p:cNvPr id="129033" name="Line 9"/>
          <p:cNvSpPr>
            <a:spLocks noChangeShapeType="1"/>
          </p:cNvSpPr>
          <p:nvPr/>
        </p:nvSpPr>
        <p:spPr bwMode="auto">
          <a:xfrm>
            <a:off x="2339975" y="2420938"/>
            <a:ext cx="2159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4" name="Text Box 10"/>
          <p:cNvSpPr txBox="1">
            <a:spLocks noChangeArrowheads="1"/>
          </p:cNvSpPr>
          <p:nvPr/>
        </p:nvSpPr>
        <p:spPr bwMode="auto">
          <a:xfrm>
            <a:off x="2195513" y="2924175"/>
            <a:ext cx="1728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Co-Sustrato</a:t>
            </a:r>
          </a:p>
        </p:txBody>
      </p:sp>
      <p:sp>
        <p:nvSpPr>
          <p:cNvPr id="129035" name="Line 11"/>
          <p:cNvSpPr>
            <a:spLocks noChangeShapeType="1"/>
          </p:cNvSpPr>
          <p:nvPr/>
        </p:nvSpPr>
        <p:spPr bwMode="auto">
          <a:xfrm>
            <a:off x="3995738" y="314166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36" name="Text Box 12"/>
          <p:cNvSpPr txBox="1">
            <a:spLocks noChangeArrowheads="1"/>
          </p:cNvSpPr>
          <p:nvPr/>
        </p:nvSpPr>
        <p:spPr bwMode="auto">
          <a:xfrm>
            <a:off x="5292725" y="2849563"/>
            <a:ext cx="3024188" cy="650875"/>
          </a:xfrm>
          <a:prstGeom prst="rect">
            <a:avLst/>
          </a:prstGeom>
          <a:solidFill>
            <a:srgbClr val="F5FA2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>
                <a:solidFill>
                  <a:srgbClr val="F42B0A"/>
                </a:solidFill>
              </a:rPr>
              <a:t>NADH, NADPH, FMNH</a:t>
            </a:r>
            <a:r>
              <a:rPr lang="es-ES" b="1">
                <a:solidFill>
                  <a:srgbClr val="F42B0A"/>
                </a:solidFill>
              </a:rPr>
              <a:t>2</a:t>
            </a:r>
            <a:r>
              <a:rPr lang="es-ES" b="1" baseline="0">
                <a:solidFill>
                  <a:srgbClr val="F42B0A"/>
                </a:solidFill>
              </a:rPr>
              <a:t>, FADH</a:t>
            </a:r>
            <a:r>
              <a:rPr lang="es-ES" b="1">
                <a:solidFill>
                  <a:srgbClr val="F42B0A"/>
                </a:solidFill>
              </a:rPr>
              <a:t>2</a:t>
            </a:r>
            <a:r>
              <a:rPr lang="es-ES" b="1" baseline="0">
                <a:solidFill>
                  <a:srgbClr val="F42B0A"/>
                </a:solidFill>
              </a:rPr>
              <a:t>, BH</a:t>
            </a:r>
            <a:r>
              <a:rPr lang="es-ES" b="1">
                <a:solidFill>
                  <a:srgbClr val="F42B0A"/>
                </a:solidFill>
              </a:rPr>
              <a:t>4</a:t>
            </a:r>
          </a:p>
        </p:txBody>
      </p:sp>
      <p:grpSp>
        <p:nvGrpSpPr>
          <p:cNvPr id="129046" name="Group 22"/>
          <p:cNvGrpSpPr>
            <a:grpSpLocks/>
          </p:cNvGrpSpPr>
          <p:nvPr/>
        </p:nvGrpSpPr>
        <p:grpSpPr bwMode="auto">
          <a:xfrm>
            <a:off x="755650" y="4437063"/>
            <a:ext cx="7777163" cy="1374775"/>
            <a:chOff x="476" y="2795"/>
            <a:chExt cx="4899" cy="866"/>
          </a:xfrm>
        </p:grpSpPr>
        <p:sp>
          <p:nvSpPr>
            <p:cNvPr id="129037" name="Text Box 13"/>
            <p:cNvSpPr txBox="1">
              <a:spLocks noChangeArrowheads="1"/>
            </p:cNvSpPr>
            <p:nvPr/>
          </p:nvSpPr>
          <p:spPr bwMode="auto">
            <a:xfrm>
              <a:off x="476" y="3067"/>
              <a:ext cx="1905" cy="237"/>
            </a:xfrm>
            <a:prstGeom prst="rect">
              <a:avLst/>
            </a:prstGeom>
            <a:solidFill>
              <a:srgbClr val="F5FA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/>
                <a:t>CITOCROMO P-450</a:t>
              </a:r>
            </a:p>
          </p:txBody>
        </p:sp>
        <p:sp>
          <p:nvSpPr>
            <p:cNvPr id="129039" name="Line 15"/>
            <p:cNvSpPr>
              <a:spLocks noChangeShapeType="1"/>
            </p:cNvSpPr>
            <p:nvPr/>
          </p:nvSpPr>
          <p:spPr bwMode="auto">
            <a:xfrm flipV="1">
              <a:off x="2517" y="2886"/>
              <a:ext cx="408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29040" name="Line 16"/>
            <p:cNvSpPr>
              <a:spLocks noChangeShapeType="1"/>
            </p:cNvSpPr>
            <p:nvPr/>
          </p:nvSpPr>
          <p:spPr bwMode="auto">
            <a:xfrm>
              <a:off x="2562" y="3203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29041" name="Line 17"/>
            <p:cNvSpPr>
              <a:spLocks noChangeShapeType="1"/>
            </p:cNvSpPr>
            <p:nvPr/>
          </p:nvSpPr>
          <p:spPr bwMode="auto">
            <a:xfrm>
              <a:off x="2562" y="3385"/>
              <a:ext cx="409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29042" name="Text Box 18"/>
            <p:cNvSpPr txBox="1">
              <a:spLocks noChangeArrowheads="1"/>
            </p:cNvSpPr>
            <p:nvPr/>
          </p:nvSpPr>
          <p:spPr bwMode="auto">
            <a:xfrm>
              <a:off x="3061" y="2795"/>
              <a:ext cx="22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>
                  <a:solidFill>
                    <a:srgbClr val="0000FF"/>
                  </a:solidFill>
                </a:rPr>
                <a:t>Hidroxilación de esteroides</a:t>
              </a:r>
            </a:p>
          </p:txBody>
        </p:sp>
        <p:sp>
          <p:nvSpPr>
            <p:cNvPr id="129043" name="Text Box 19"/>
            <p:cNvSpPr txBox="1">
              <a:spLocks noChangeArrowheads="1"/>
            </p:cNvSpPr>
            <p:nvPr/>
          </p:nvSpPr>
          <p:spPr bwMode="auto">
            <a:xfrm>
              <a:off x="3152" y="3113"/>
              <a:ext cx="22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>
                  <a:solidFill>
                    <a:srgbClr val="0000FF"/>
                  </a:solidFill>
                </a:rPr>
                <a:t>Hidroxilación de fármacos</a:t>
              </a:r>
            </a:p>
          </p:txBody>
        </p:sp>
        <p:sp>
          <p:nvSpPr>
            <p:cNvPr id="129044" name="Text Box 20"/>
            <p:cNvSpPr txBox="1">
              <a:spLocks noChangeArrowheads="1"/>
            </p:cNvSpPr>
            <p:nvPr/>
          </p:nvSpPr>
          <p:spPr bwMode="auto">
            <a:xfrm>
              <a:off x="3107" y="3430"/>
              <a:ext cx="22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baseline="0">
                  <a:solidFill>
                    <a:srgbClr val="0000FF"/>
                  </a:solidFill>
                </a:rPr>
                <a:t>Hidroxilación de xenobióticos</a:t>
              </a:r>
            </a:p>
          </p:txBody>
        </p:sp>
      </p:grpSp>
      <p:sp>
        <p:nvSpPr>
          <p:cNvPr id="129045" name="Text Box 21"/>
          <p:cNvSpPr txBox="1">
            <a:spLocks noChangeArrowheads="1"/>
          </p:cNvSpPr>
          <p:nvPr/>
        </p:nvSpPr>
        <p:spPr bwMode="auto">
          <a:xfrm>
            <a:off x="684213" y="6021388"/>
            <a:ext cx="2592387" cy="376237"/>
          </a:xfrm>
          <a:prstGeom prst="rect">
            <a:avLst/>
          </a:prstGeom>
          <a:solidFill>
            <a:srgbClr val="F5FA2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CITOCROMO b</a:t>
            </a:r>
            <a:r>
              <a:rPr lang="es-ES" b="1"/>
              <a:t>5</a:t>
            </a:r>
            <a:endParaRPr lang="es-ES" b="1" baseline="0"/>
          </a:p>
        </p:txBody>
      </p:sp>
      <p:sp>
        <p:nvSpPr>
          <p:cNvPr id="129047" name="Line 23"/>
          <p:cNvSpPr>
            <a:spLocks noChangeShapeType="1"/>
          </p:cNvSpPr>
          <p:nvPr/>
        </p:nvSpPr>
        <p:spPr bwMode="auto">
          <a:xfrm>
            <a:off x="3348038" y="6237288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9048" name="Text Box 24"/>
          <p:cNvSpPr txBox="1">
            <a:spLocks noChangeArrowheads="1"/>
          </p:cNvSpPr>
          <p:nvPr/>
        </p:nvSpPr>
        <p:spPr bwMode="auto">
          <a:xfrm>
            <a:off x="4572000" y="6021388"/>
            <a:ext cx="4105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>
                <a:solidFill>
                  <a:srgbClr val="0000FF"/>
                </a:solidFill>
              </a:rPr>
              <a:t>Desaturación de ácidos grasos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54138"/>
          </a:xfrm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rgbClr val="3399FF"/>
            </a:solidFill>
          </a:ln>
        </p:spPr>
        <p:txBody>
          <a:bodyPr/>
          <a:lstStyle/>
          <a:p>
            <a:r>
              <a:rPr lang="es-ES" sz="3200" b="1"/>
              <a:t>ESQUEMA DE REACCION  Y UBICACIÓN CELULAR DEL CITOCROMO 450</a:t>
            </a:r>
          </a:p>
        </p:txBody>
      </p:sp>
      <p:grpSp>
        <p:nvGrpSpPr>
          <p:cNvPr id="96410" name="Group 154"/>
          <p:cNvGrpSpPr>
            <a:grpSpLocks/>
          </p:cNvGrpSpPr>
          <p:nvPr/>
        </p:nvGrpSpPr>
        <p:grpSpPr bwMode="auto">
          <a:xfrm>
            <a:off x="2254250" y="4868863"/>
            <a:ext cx="5413375" cy="1584325"/>
            <a:chOff x="1058" y="2976"/>
            <a:chExt cx="3410" cy="998"/>
          </a:xfrm>
        </p:grpSpPr>
        <p:grpSp>
          <p:nvGrpSpPr>
            <p:cNvPr id="96307" name="Group 51"/>
            <p:cNvGrpSpPr>
              <a:grpSpLocks/>
            </p:cNvGrpSpPr>
            <p:nvPr/>
          </p:nvGrpSpPr>
          <p:grpSpPr bwMode="auto">
            <a:xfrm>
              <a:off x="1058" y="2976"/>
              <a:ext cx="1112" cy="998"/>
              <a:chOff x="1058" y="2976"/>
              <a:chExt cx="1112" cy="998"/>
            </a:xfrm>
          </p:grpSpPr>
          <p:grpSp>
            <p:nvGrpSpPr>
              <p:cNvPr id="96270" name="Group 14"/>
              <p:cNvGrpSpPr>
                <a:grpSpLocks/>
              </p:cNvGrpSpPr>
              <p:nvPr/>
            </p:nvGrpSpPr>
            <p:grpSpPr bwMode="auto">
              <a:xfrm>
                <a:off x="1058" y="2976"/>
                <a:ext cx="197" cy="998"/>
                <a:chOff x="1058" y="2976"/>
                <a:chExt cx="197" cy="998"/>
              </a:xfrm>
            </p:grpSpPr>
            <p:grpSp>
              <p:nvGrpSpPr>
                <p:cNvPr id="96265" name="Group 9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261" name="Oval 5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262" name="Freeform 6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264" name="Freeform 8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266" name="Group 10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267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268" name="Freeform 12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269" name="Freeform 13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271" name="Group 15"/>
              <p:cNvGrpSpPr>
                <a:grpSpLocks/>
              </p:cNvGrpSpPr>
              <p:nvPr/>
            </p:nvGrpSpPr>
            <p:grpSpPr bwMode="auto">
              <a:xfrm>
                <a:off x="1277" y="2976"/>
                <a:ext cx="197" cy="998"/>
                <a:chOff x="1058" y="2976"/>
                <a:chExt cx="197" cy="998"/>
              </a:xfrm>
            </p:grpSpPr>
            <p:grpSp>
              <p:nvGrpSpPr>
                <p:cNvPr id="96272" name="Group 16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273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274" name="Freeform 18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275" name="Freeform 19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276" name="Group 20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277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278" name="Freeform 22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279" name="Freeform 23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280" name="Group 24"/>
              <p:cNvGrpSpPr>
                <a:grpSpLocks/>
              </p:cNvGrpSpPr>
              <p:nvPr/>
            </p:nvGrpSpPr>
            <p:grpSpPr bwMode="auto">
              <a:xfrm>
                <a:off x="1973" y="2976"/>
                <a:ext cx="197" cy="998"/>
                <a:chOff x="1058" y="2976"/>
                <a:chExt cx="197" cy="998"/>
              </a:xfrm>
            </p:grpSpPr>
            <p:grpSp>
              <p:nvGrpSpPr>
                <p:cNvPr id="96281" name="Group 25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282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283" name="Freeform 27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284" name="Freeform 28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285" name="Group 29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286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287" name="Freeform 31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288" name="Freeform 32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289" name="Group 33"/>
              <p:cNvGrpSpPr>
                <a:grpSpLocks/>
              </p:cNvGrpSpPr>
              <p:nvPr/>
            </p:nvGrpSpPr>
            <p:grpSpPr bwMode="auto">
              <a:xfrm>
                <a:off x="1504" y="2976"/>
                <a:ext cx="197" cy="998"/>
                <a:chOff x="1058" y="2976"/>
                <a:chExt cx="197" cy="998"/>
              </a:xfrm>
            </p:grpSpPr>
            <p:grpSp>
              <p:nvGrpSpPr>
                <p:cNvPr id="96290" name="Group 34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291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292" name="Freeform 36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293" name="Freeform 37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294" name="Group 38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295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296" name="Freeform 40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297" name="Freeform 41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298" name="Group 42"/>
              <p:cNvGrpSpPr>
                <a:grpSpLocks/>
              </p:cNvGrpSpPr>
              <p:nvPr/>
            </p:nvGrpSpPr>
            <p:grpSpPr bwMode="auto">
              <a:xfrm>
                <a:off x="1730" y="2976"/>
                <a:ext cx="197" cy="998"/>
                <a:chOff x="1058" y="2976"/>
                <a:chExt cx="197" cy="998"/>
              </a:xfrm>
            </p:grpSpPr>
            <p:grpSp>
              <p:nvGrpSpPr>
                <p:cNvPr id="96299" name="Group 43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00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01" name="Freeform 45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02" name="Freeform 46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03" name="Group 47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04" name="Oval 48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05" name="Freeform 49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06" name="Freeform 50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</p:grpSp>
        <p:grpSp>
          <p:nvGrpSpPr>
            <p:cNvPr id="96308" name="Group 52"/>
            <p:cNvGrpSpPr>
              <a:grpSpLocks/>
            </p:cNvGrpSpPr>
            <p:nvPr/>
          </p:nvGrpSpPr>
          <p:grpSpPr bwMode="auto">
            <a:xfrm>
              <a:off x="2200" y="2976"/>
              <a:ext cx="1112" cy="998"/>
              <a:chOff x="1058" y="2976"/>
              <a:chExt cx="1112" cy="998"/>
            </a:xfrm>
          </p:grpSpPr>
          <p:grpSp>
            <p:nvGrpSpPr>
              <p:cNvPr id="96309" name="Group 53"/>
              <p:cNvGrpSpPr>
                <a:grpSpLocks/>
              </p:cNvGrpSpPr>
              <p:nvPr/>
            </p:nvGrpSpPr>
            <p:grpSpPr bwMode="auto">
              <a:xfrm>
                <a:off x="1058" y="2976"/>
                <a:ext cx="197" cy="998"/>
                <a:chOff x="1058" y="2976"/>
                <a:chExt cx="197" cy="998"/>
              </a:xfrm>
            </p:grpSpPr>
            <p:grpSp>
              <p:nvGrpSpPr>
                <p:cNvPr id="96310" name="Group 54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11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12" name="Freeform 56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13" name="Freeform 57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14" name="Group 58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15" name="Oval 59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16" name="Freeform 60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17" name="Freeform 61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318" name="Group 62"/>
              <p:cNvGrpSpPr>
                <a:grpSpLocks/>
              </p:cNvGrpSpPr>
              <p:nvPr/>
            </p:nvGrpSpPr>
            <p:grpSpPr bwMode="auto">
              <a:xfrm>
                <a:off x="1277" y="2976"/>
                <a:ext cx="197" cy="998"/>
                <a:chOff x="1058" y="2976"/>
                <a:chExt cx="197" cy="998"/>
              </a:xfrm>
            </p:grpSpPr>
            <p:grpSp>
              <p:nvGrpSpPr>
                <p:cNvPr id="96319" name="Group 63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20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21" name="Freeform 65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22" name="Freeform 66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23" name="Group 67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24" name="Oval 68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25" name="Freeform 69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26" name="Freeform 70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327" name="Group 71"/>
              <p:cNvGrpSpPr>
                <a:grpSpLocks/>
              </p:cNvGrpSpPr>
              <p:nvPr/>
            </p:nvGrpSpPr>
            <p:grpSpPr bwMode="auto">
              <a:xfrm>
                <a:off x="1973" y="2976"/>
                <a:ext cx="197" cy="998"/>
                <a:chOff x="1058" y="2976"/>
                <a:chExt cx="197" cy="998"/>
              </a:xfrm>
            </p:grpSpPr>
            <p:grpSp>
              <p:nvGrpSpPr>
                <p:cNvPr id="96328" name="Group 72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29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30" name="Freeform 74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31" name="Freeform 75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32" name="Group 76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33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34" name="Freeform 78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35" name="Freeform 79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336" name="Group 80"/>
              <p:cNvGrpSpPr>
                <a:grpSpLocks/>
              </p:cNvGrpSpPr>
              <p:nvPr/>
            </p:nvGrpSpPr>
            <p:grpSpPr bwMode="auto">
              <a:xfrm>
                <a:off x="1504" y="2976"/>
                <a:ext cx="197" cy="998"/>
                <a:chOff x="1058" y="2976"/>
                <a:chExt cx="197" cy="998"/>
              </a:xfrm>
            </p:grpSpPr>
            <p:grpSp>
              <p:nvGrpSpPr>
                <p:cNvPr id="96337" name="Group 81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38" name="Oval 82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39" name="Freeform 83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40" name="Freeform 84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41" name="Group 85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42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43" name="Freeform 87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44" name="Freeform 88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345" name="Group 89"/>
              <p:cNvGrpSpPr>
                <a:grpSpLocks/>
              </p:cNvGrpSpPr>
              <p:nvPr/>
            </p:nvGrpSpPr>
            <p:grpSpPr bwMode="auto">
              <a:xfrm>
                <a:off x="1730" y="2976"/>
                <a:ext cx="197" cy="998"/>
                <a:chOff x="1058" y="2976"/>
                <a:chExt cx="197" cy="998"/>
              </a:xfrm>
            </p:grpSpPr>
            <p:grpSp>
              <p:nvGrpSpPr>
                <p:cNvPr id="96346" name="Group 90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47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48" name="Freeform 92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49" name="Freeform 93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50" name="Group 94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51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52" name="Freeform 96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53" name="Freeform 97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</p:grpSp>
        <p:grpSp>
          <p:nvGrpSpPr>
            <p:cNvPr id="96354" name="Group 98"/>
            <p:cNvGrpSpPr>
              <a:grpSpLocks/>
            </p:cNvGrpSpPr>
            <p:nvPr/>
          </p:nvGrpSpPr>
          <p:grpSpPr bwMode="auto">
            <a:xfrm>
              <a:off x="3356" y="2976"/>
              <a:ext cx="1112" cy="998"/>
              <a:chOff x="1058" y="2976"/>
              <a:chExt cx="1112" cy="998"/>
            </a:xfrm>
          </p:grpSpPr>
          <p:grpSp>
            <p:nvGrpSpPr>
              <p:cNvPr id="96355" name="Group 99"/>
              <p:cNvGrpSpPr>
                <a:grpSpLocks/>
              </p:cNvGrpSpPr>
              <p:nvPr/>
            </p:nvGrpSpPr>
            <p:grpSpPr bwMode="auto">
              <a:xfrm>
                <a:off x="1058" y="2976"/>
                <a:ext cx="197" cy="998"/>
                <a:chOff x="1058" y="2976"/>
                <a:chExt cx="197" cy="998"/>
              </a:xfrm>
            </p:grpSpPr>
            <p:grpSp>
              <p:nvGrpSpPr>
                <p:cNvPr id="96356" name="Group 100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57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58" name="Freeform 102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59" name="Freeform 103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60" name="Group 104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61" name="Oval 105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62" name="Freeform 106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63" name="Freeform 107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364" name="Group 108"/>
              <p:cNvGrpSpPr>
                <a:grpSpLocks/>
              </p:cNvGrpSpPr>
              <p:nvPr/>
            </p:nvGrpSpPr>
            <p:grpSpPr bwMode="auto">
              <a:xfrm>
                <a:off x="1277" y="2976"/>
                <a:ext cx="197" cy="998"/>
                <a:chOff x="1058" y="2976"/>
                <a:chExt cx="197" cy="998"/>
              </a:xfrm>
            </p:grpSpPr>
            <p:grpSp>
              <p:nvGrpSpPr>
                <p:cNvPr id="96365" name="Group 109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66" name="Oval 110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67" name="Freeform 111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68" name="Freeform 112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69" name="Group 113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70" name="Oval 114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71" name="Freeform 115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72" name="Freeform 116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373" name="Group 117"/>
              <p:cNvGrpSpPr>
                <a:grpSpLocks/>
              </p:cNvGrpSpPr>
              <p:nvPr/>
            </p:nvGrpSpPr>
            <p:grpSpPr bwMode="auto">
              <a:xfrm>
                <a:off x="1973" y="2976"/>
                <a:ext cx="197" cy="998"/>
                <a:chOff x="1058" y="2976"/>
                <a:chExt cx="197" cy="998"/>
              </a:xfrm>
            </p:grpSpPr>
            <p:grpSp>
              <p:nvGrpSpPr>
                <p:cNvPr id="96374" name="Group 118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75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76" name="Freeform 120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77" name="Freeform 121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78" name="Group 122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79" name="Oval 123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80" name="Freeform 124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81" name="Freeform 125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382" name="Group 126"/>
              <p:cNvGrpSpPr>
                <a:grpSpLocks/>
              </p:cNvGrpSpPr>
              <p:nvPr/>
            </p:nvGrpSpPr>
            <p:grpSpPr bwMode="auto">
              <a:xfrm>
                <a:off x="1504" y="2976"/>
                <a:ext cx="197" cy="998"/>
                <a:chOff x="1058" y="2976"/>
                <a:chExt cx="197" cy="998"/>
              </a:xfrm>
            </p:grpSpPr>
            <p:grpSp>
              <p:nvGrpSpPr>
                <p:cNvPr id="96383" name="Group 127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84" name="Oval 128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85" name="Freeform 129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86" name="Freeform 130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87" name="Group 131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88" name="Oval 132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89" name="Freeform 133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90" name="Freeform 134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96391" name="Group 135"/>
              <p:cNvGrpSpPr>
                <a:grpSpLocks/>
              </p:cNvGrpSpPr>
              <p:nvPr/>
            </p:nvGrpSpPr>
            <p:grpSpPr bwMode="auto">
              <a:xfrm>
                <a:off x="1730" y="2976"/>
                <a:ext cx="197" cy="998"/>
                <a:chOff x="1058" y="2976"/>
                <a:chExt cx="197" cy="998"/>
              </a:xfrm>
            </p:grpSpPr>
            <p:grpSp>
              <p:nvGrpSpPr>
                <p:cNvPr id="96392" name="Group 136"/>
                <p:cNvGrpSpPr>
                  <a:grpSpLocks/>
                </p:cNvGrpSpPr>
                <p:nvPr/>
              </p:nvGrpSpPr>
              <p:grpSpPr bwMode="auto">
                <a:xfrm>
                  <a:off x="1066" y="2976"/>
                  <a:ext cx="189" cy="454"/>
                  <a:chOff x="1240" y="2205"/>
                  <a:chExt cx="189" cy="454"/>
                </a:xfrm>
              </p:grpSpPr>
              <p:sp>
                <p:nvSpPr>
                  <p:cNvPr id="96393" name="Oval 137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94" name="Freeform 138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95" name="Freeform 139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96396" name="Group 140"/>
                <p:cNvGrpSpPr>
                  <a:grpSpLocks/>
                </p:cNvGrpSpPr>
                <p:nvPr/>
              </p:nvGrpSpPr>
              <p:grpSpPr bwMode="auto">
                <a:xfrm rot="10800000">
                  <a:off x="1058" y="3520"/>
                  <a:ext cx="189" cy="454"/>
                  <a:chOff x="1240" y="2205"/>
                  <a:chExt cx="189" cy="454"/>
                </a:xfrm>
              </p:grpSpPr>
              <p:sp>
                <p:nvSpPr>
                  <p:cNvPr id="96397" name="Oval 141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2205"/>
                    <a:ext cx="182" cy="18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96398" name="Freeform 142"/>
                  <p:cNvSpPr>
                    <a:spLocks/>
                  </p:cNvSpPr>
                  <p:nvPr/>
                </p:nvSpPr>
                <p:spPr bwMode="auto">
                  <a:xfrm>
                    <a:off x="1240" y="2387"/>
                    <a:ext cx="52" cy="272"/>
                  </a:xfrm>
                  <a:custGeom>
                    <a:avLst/>
                    <a:gdLst/>
                    <a:ahLst/>
                    <a:cxnLst>
                      <a:cxn ang="0">
                        <a:pos x="52" y="0"/>
                      </a:cxn>
                      <a:cxn ang="0">
                        <a:pos x="7" y="91"/>
                      </a:cxn>
                      <a:cxn ang="0">
                        <a:pos x="7" y="272"/>
                      </a:cxn>
                    </a:cxnLst>
                    <a:rect l="0" t="0" r="r" b="b"/>
                    <a:pathLst>
                      <a:path w="52" h="272">
                        <a:moveTo>
                          <a:pt x="52" y="0"/>
                        </a:moveTo>
                        <a:cubicBezTo>
                          <a:pt x="33" y="23"/>
                          <a:pt x="14" y="46"/>
                          <a:pt x="7" y="91"/>
                        </a:cubicBezTo>
                        <a:cubicBezTo>
                          <a:pt x="0" y="136"/>
                          <a:pt x="7" y="242"/>
                          <a:pt x="7" y="27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96399" name="Freeform 143"/>
                  <p:cNvSpPr>
                    <a:spLocks/>
                  </p:cNvSpPr>
                  <p:nvPr/>
                </p:nvSpPr>
                <p:spPr bwMode="auto">
                  <a:xfrm>
                    <a:off x="1379" y="2380"/>
                    <a:ext cx="50" cy="27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43"/>
                      </a:cxn>
                      <a:cxn ang="0">
                        <a:pos x="43" y="279"/>
                      </a:cxn>
                    </a:cxnLst>
                    <a:rect l="0" t="0" r="r" b="b"/>
                    <a:pathLst>
                      <a:path w="50" h="279">
                        <a:moveTo>
                          <a:pt x="0" y="0"/>
                        </a:moveTo>
                        <a:cubicBezTo>
                          <a:pt x="7" y="21"/>
                          <a:pt x="36" y="97"/>
                          <a:pt x="43" y="143"/>
                        </a:cubicBezTo>
                        <a:cubicBezTo>
                          <a:pt x="50" y="189"/>
                          <a:pt x="43" y="256"/>
                          <a:pt x="43" y="279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</p:grpSp>
        </p:grpSp>
      </p:grpSp>
      <p:sp>
        <p:nvSpPr>
          <p:cNvPr id="96400" name="Oval 144"/>
          <p:cNvSpPr>
            <a:spLocks noChangeArrowheads="1"/>
          </p:cNvSpPr>
          <p:nvPr/>
        </p:nvSpPr>
        <p:spPr bwMode="auto">
          <a:xfrm>
            <a:off x="2987675" y="2781300"/>
            <a:ext cx="2808288" cy="25923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6401" name="Text Box 145"/>
          <p:cNvSpPr txBox="1">
            <a:spLocks noChangeArrowheads="1"/>
          </p:cNvSpPr>
          <p:nvPr/>
        </p:nvSpPr>
        <p:spPr bwMode="auto">
          <a:xfrm>
            <a:off x="3635375" y="3933825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/>
              <a:t>CY P450</a:t>
            </a:r>
          </a:p>
        </p:txBody>
      </p:sp>
      <p:sp>
        <p:nvSpPr>
          <p:cNvPr id="96402" name="AutoShape 146"/>
          <p:cNvSpPr>
            <a:spLocks noChangeArrowheads="1"/>
          </p:cNvSpPr>
          <p:nvPr/>
        </p:nvSpPr>
        <p:spPr bwMode="auto">
          <a:xfrm rot="1606235">
            <a:off x="1692275" y="2205038"/>
            <a:ext cx="1439863" cy="2808287"/>
          </a:xfrm>
          <a:prstGeom prst="curvedLeftArrow">
            <a:avLst>
              <a:gd name="adj1" fmla="val 39008"/>
              <a:gd name="adj2" fmla="val 7801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6403" name="AutoShape 147"/>
          <p:cNvSpPr>
            <a:spLocks noChangeArrowheads="1"/>
          </p:cNvSpPr>
          <p:nvPr/>
        </p:nvSpPr>
        <p:spPr bwMode="auto">
          <a:xfrm rot="-1965908">
            <a:off x="5651500" y="1989138"/>
            <a:ext cx="1584325" cy="2735262"/>
          </a:xfrm>
          <a:prstGeom prst="curvedRightArrow">
            <a:avLst>
              <a:gd name="adj1" fmla="val 34529"/>
              <a:gd name="adj2" fmla="val 69058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6404" name="Text Box 148"/>
          <p:cNvSpPr txBox="1">
            <a:spLocks noChangeArrowheads="1"/>
          </p:cNvSpPr>
          <p:nvPr/>
        </p:nvSpPr>
        <p:spPr bwMode="auto">
          <a:xfrm>
            <a:off x="323850" y="3789363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/>
              <a:t>H-OH</a:t>
            </a:r>
          </a:p>
        </p:txBody>
      </p:sp>
      <p:sp>
        <p:nvSpPr>
          <p:cNvPr id="96405" name="Text Box 149"/>
          <p:cNvSpPr txBox="1">
            <a:spLocks noChangeArrowheads="1"/>
          </p:cNvSpPr>
          <p:nvPr/>
        </p:nvSpPr>
        <p:spPr bwMode="auto">
          <a:xfrm>
            <a:off x="1547813" y="1773238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/>
              <a:t>O</a:t>
            </a:r>
            <a:r>
              <a:rPr lang="es-ES" sz="2400" b="1"/>
              <a:t>2</a:t>
            </a:r>
            <a:endParaRPr lang="es-ES" sz="2400" b="1" baseline="0"/>
          </a:p>
        </p:txBody>
      </p:sp>
      <p:sp>
        <p:nvSpPr>
          <p:cNvPr id="96406" name="Text Box 150"/>
          <p:cNvSpPr txBox="1">
            <a:spLocks noChangeArrowheads="1"/>
          </p:cNvSpPr>
          <p:nvPr/>
        </p:nvSpPr>
        <p:spPr bwMode="auto">
          <a:xfrm>
            <a:off x="6804025" y="1700213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/>
              <a:t>RH</a:t>
            </a:r>
          </a:p>
        </p:txBody>
      </p:sp>
      <p:sp>
        <p:nvSpPr>
          <p:cNvPr id="96407" name="Text Box 151"/>
          <p:cNvSpPr txBox="1">
            <a:spLocks noChangeArrowheads="1"/>
          </p:cNvSpPr>
          <p:nvPr/>
        </p:nvSpPr>
        <p:spPr bwMode="auto">
          <a:xfrm>
            <a:off x="7740650" y="3213100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/>
              <a:t>R-OH</a:t>
            </a:r>
          </a:p>
        </p:txBody>
      </p:sp>
      <p:sp>
        <p:nvSpPr>
          <p:cNvPr id="96408" name="Text Box 152"/>
          <p:cNvSpPr txBox="1">
            <a:spLocks noChangeArrowheads="1"/>
          </p:cNvSpPr>
          <p:nvPr/>
        </p:nvSpPr>
        <p:spPr bwMode="auto">
          <a:xfrm>
            <a:off x="6911975" y="4267200"/>
            <a:ext cx="2555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>
                <a:solidFill>
                  <a:srgbClr val="0000FF"/>
                </a:solidFill>
              </a:rPr>
              <a:t>CITOPLASMA</a:t>
            </a:r>
          </a:p>
        </p:txBody>
      </p:sp>
      <p:sp>
        <p:nvSpPr>
          <p:cNvPr id="96409" name="Text Box 153"/>
          <p:cNvSpPr txBox="1">
            <a:spLocks noChangeArrowheads="1"/>
          </p:cNvSpPr>
          <p:nvPr/>
        </p:nvSpPr>
        <p:spPr bwMode="auto">
          <a:xfrm>
            <a:off x="0" y="5013325"/>
            <a:ext cx="22685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MEMBRANA RETICULO ENDOPLASMICO</a:t>
            </a:r>
          </a:p>
        </p:txBody>
      </p:sp>
      <p:sp>
        <p:nvSpPr>
          <p:cNvPr id="96411" name="Text Box 155"/>
          <p:cNvSpPr txBox="1">
            <a:spLocks noChangeArrowheads="1"/>
          </p:cNvSpPr>
          <p:nvPr/>
        </p:nvSpPr>
        <p:spPr bwMode="auto">
          <a:xfrm>
            <a:off x="1187450" y="2646363"/>
            <a:ext cx="172878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rgbClr val="250101"/>
                </a:solidFill>
              </a:rPr>
              <a:t>NADPH</a:t>
            </a:r>
          </a:p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rgbClr val="250101"/>
                </a:solidFill>
              </a:rPr>
              <a:t>NADP</a:t>
            </a:r>
            <a:r>
              <a:rPr lang="es-ES" sz="2000" b="1" baseline="30000">
                <a:solidFill>
                  <a:srgbClr val="250101"/>
                </a:solidFill>
              </a:rPr>
              <a:t>+</a:t>
            </a:r>
            <a:endParaRPr lang="es-ES" sz="2000" b="1" baseline="0">
              <a:solidFill>
                <a:srgbClr val="250101"/>
              </a:solidFill>
            </a:endParaRPr>
          </a:p>
        </p:txBody>
      </p:sp>
      <p:sp>
        <p:nvSpPr>
          <p:cNvPr id="96412" name="AutoShape 156"/>
          <p:cNvSpPr>
            <a:spLocks noChangeArrowheads="1"/>
          </p:cNvSpPr>
          <p:nvPr/>
        </p:nvSpPr>
        <p:spPr bwMode="auto">
          <a:xfrm>
            <a:off x="2195513" y="2781300"/>
            <a:ext cx="360362" cy="792163"/>
          </a:xfrm>
          <a:prstGeom prst="curvedLeftArrow">
            <a:avLst>
              <a:gd name="adj1" fmla="val 43965"/>
              <a:gd name="adj2" fmla="val 87930"/>
              <a:gd name="adj3" fmla="val 33333"/>
            </a:avLst>
          </a:prstGeom>
          <a:solidFill>
            <a:schemeClr val="tx1"/>
          </a:solidFill>
          <a:ln w="9525">
            <a:solidFill>
              <a:srgbClr val="5C540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4EE04">
                  <a:gamma/>
                  <a:shade val="46275"/>
                  <a:invGamma/>
                </a:srgbClr>
              </a:gs>
              <a:gs pos="50000">
                <a:srgbClr val="F4EE04"/>
              </a:gs>
              <a:gs pos="100000">
                <a:srgbClr val="F4EE0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 sz="3200" b="1"/>
              <a:t>Esquema de reacción donde interviene un Citocromo P450 </a:t>
            </a:r>
            <a:endParaRPr lang="es-ES" sz="3200" b="1"/>
          </a:p>
        </p:txBody>
      </p:sp>
      <p:sp>
        <p:nvSpPr>
          <p:cNvPr id="81946" name="Text Box 26"/>
          <p:cNvSpPr txBox="1">
            <a:spLocks noChangeArrowheads="1"/>
          </p:cNvSpPr>
          <p:nvPr/>
        </p:nvSpPr>
        <p:spPr bwMode="auto">
          <a:xfrm>
            <a:off x="1619250" y="3068638"/>
            <a:ext cx="583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baseline="0"/>
          </a:p>
        </p:txBody>
      </p:sp>
      <p:sp>
        <p:nvSpPr>
          <p:cNvPr id="81957" name="Text Box 37"/>
          <p:cNvSpPr txBox="1">
            <a:spLocks noChangeArrowheads="1"/>
          </p:cNvSpPr>
          <p:nvPr/>
        </p:nvSpPr>
        <p:spPr bwMode="auto">
          <a:xfrm>
            <a:off x="1042988" y="4581525"/>
            <a:ext cx="1296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>
                <a:solidFill>
                  <a:srgbClr val="F42B0A"/>
                </a:solidFill>
              </a:rPr>
              <a:t>NADPH</a:t>
            </a:r>
          </a:p>
        </p:txBody>
      </p:sp>
      <p:sp>
        <p:nvSpPr>
          <p:cNvPr id="81958" name="Text Box 38"/>
          <p:cNvSpPr txBox="1">
            <a:spLocks noChangeArrowheads="1"/>
          </p:cNvSpPr>
          <p:nvPr/>
        </p:nvSpPr>
        <p:spPr bwMode="auto">
          <a:xfrm>
            <a:off x="971550" y="5445125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>
                <a:solidFill>
                  <a:srgbClr val="F42B0A"/>
                </a:solidFill>
              </a:rPr>
              <a:t>NADP</a:t>
            </a:r>
            <a:r>
              <a:rPr lang="es-ES" b="1" baseline="30000">
                <a:solidFill>
                  <a:srgbClr val="F42B0A"/>
                </a:solidFill>
              </a:rPr>
              <a:t>+</a:t>
            </a:r>
            <a:endParaRPr lang="es-ES" b="1" baseline="0">
              <a:solidFill>
                <a:srgbClr val="F42B0A"/>
              </a:solidFill>
            </a:endParaRPr>
          </a:p>
        </p:txBody>
      </p:sp>
      <p:sp>
        <p:nvSpPr>
          <p:cNvPr id="81948" name="AutoShape 28"/>
          <p:cNvSpPr>
            <a:spLocks noChangeArrowheads="1"/>
          </p:cNvSpPr>
          <p:nvPr/>
        </p:nvSpPr>
        <p:spPr bwMode="auto">
          <a:xfrm>
            <a:off x="3490913" y="1835150"/>
            <a:ext cx="835025" cy="404813"/>
          </a:xfrm>
          <a:prstGeom prst="curvedUpArrow">
            <a:avLst>
              <a:gd name="adj1" fmla="val 36022"/>
              <a:gd name="adj2" fmla="val 99489"/>
              <a:gd name="adj3" fmla="val 33333"/>
            </a:avLst>
          </a:prstGeom>
          <a:solidFill>
            <a:srgbClr val="5C540A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81949" name="Line 29"/>
          <p:cNvSpPr>
            <a:spLocks noChangeShapeType="1"/>
          </p:cNvSpPr>
          <p:nvPr/>
        </p:nvSpPr>
        <p:spPr bwMode="auto">
          <a:xfrm>
            <a:off x="3132138" y="2311400"/>
            <a:ext cx="1462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81950" name="AutoShape 30"/>
          <p:cNvSpPr>
            <a:spLocks noChangeArrowheads="1"/>
          </p:cNvSpPr>
          <p:nvPr/>
        </p:nvSpPr>
        <p:spPr bwMode="auto">
          <a:xfrm>
            <a:off x="3419475" y="2311400"/>
            <a:ext cx="939800" cy="508000"/>
          </a:xfrm>
          <a:prstGeom prst="curvedDownArrow">
            <a:avLst>
              <a:gd name="adj1" fmla="val 26722"/>
              <a:gd name="adj2" fmla="val 74000"/>
              <a:gd name="adj3" fmla="val 33333"/>
            </a:avLst>
          </a:prstGeom>
          <a:solidFill>
            <a:srgbClr val="5C540A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81951" name="Text Box 31"/>
          <p:cNvSpPr txBox="1">
            <a:spLocks noChangeArrowheads="1"/>
          </p:cNvSpPr>
          <p:nvPr/>
        </p:nvSpPr>
        <p:spPr bwMode="auto">
          <a:xfrm>
            <a:off x="4211638" y="2744788"/>
            <a:ext cx="247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baseline="0">
                <a:solidFill>
                  <a:srgbClr val="5C540A"/>
                </a:solidFill>
              </a:rPr>
              <a:t>CytP450 (oxid)</a:t>
            </a:r>
          </a:p>
        </p:txBody>
      </p:sp>
      <p:sp>
        <p:nvSpPr>
          <p:cNvPr id="81952" name="Text Box 32"/>
          <p:cNvSpPr txBox="1">
            <a:spLocks noChangeArrowheads="1"/>
          </p:cNvSpPr>
          <p:nvPr/>
        </p:nvSpPr>
        <p:spPr bwMode="auto">
          <a:xfrm>
            <a:off x="1547813" y="2762250"/>
            <a:ext cx="2151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s-ES" sz="2400" b="1" baseline="0">
                <a:solidFill>
                  <a:srgbClr val="5C540A"/>
                </a:solidFill>
              </a:rPr>
              <a:t>CytP450 (red)</a:t>
            </a:r>
          </a:p>
        </p:txBody>
      </p:sp>
      <p:sp>
        <p:nvSpPr>
          <p:cNvPr id="81953" name="Text Box 33"/>
          <p:cNvSpPr txBox="1">
            <a:spLocks noChangeArrowheads="1"/>
          </p:cNvSpPr>
          <p:nvPr/>
        </p:nvSpPr>
        <p:spPr bwMode="auto">
          <a:xfrm>
            <a:off x="1258888" y="2024063"/>
            <a:ext cx="1420812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 baseline="0"/>
              <a:t>Sustrato</a:t>
            </a:r>
          </a:p>
        </p:txBody>
      </p:sp>
      <p:sp>
        <p:nvSpPr>
          <p:cNvPr id="81954" name="Text Box 34"/>
          <p:cNvSpPr txBox="1">
            <a:spLocks noChangeArrowheads="1"/>
          </p:cNvSpPr>
          <p:nvPr/>
        </p:nvSpPr>
        <p:spPr bwMode="auto">
          <a:xfrm>
            <a:off x="4859338" y="2095500"/>
            <a:ext cx="3144837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 baseline="0"/>
              <a:t>Sustrato hidroxilado</a:t>
            </a:r>
          </a:p>
        </p:txBody>
      </p:sp>
      <p:sp>
        <p:nvSpPr>
          <p:cNvPr id="81955" name="Text Box 35"/>
          <p:cNvSpPr txBox="1">
            <a:spLocks noChangeArrowheads="1"/>
          </p:cNvSpPr>
          <p:nvPr/>
        </p:nvSpPr>
        <p:spPr bwMode="auto">
          <a:xfrm>
            <a:off x="2843213" y="1484313"/>
            <a:ext cx="6270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400" b="1" baseline="0">
                <a:solidFill>
                  <a:srgbClr val="F42B0A"/>
                </a:solidFill>
              </a:rPr>
              <a:t>O</a:t>
            </a:r>
            <a:r>
              <a:rPr lang="es-ES" sz="2400" b="1">
                <a:solidFill>
                  <a:srgbClr val="F42B0A"/>
                </a:solidFill>
              </a:rPr>
              <a:t>2  </a:t>
            </a:r>
            <a:endParaRPr lang="es-ES" sz="2400" b="1" baseline="0">
              <a:solidFill>
                <a:srgbClr val="F42B0A"/>
              </a:solidFill>
            </a:endParaRPr>
          </a:p>
        </p:txBody>
      </p:sp>
      <p:sp>
        <p:nvSpPr>
          <p:cNvPr id="81956" name="Text Box 36"/>
          <p:cNvSpPr txBox="1">
            <a:spLocks noChangeArrowheads="1"/>
          </p:cNvSpPr>
          <p:nvPr/>
        </p:nvSpPr>
        <p:spPr bwMode="auto">
          <a:xfrm>
            <a:off x="4140200" y="1484313"/>
            <a:ext cx="868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 baseline="0">
                <a:solidFill>
                  <a:srgbClr val="F42B0A"/>
                </a:solidFill>
              </a:rPr>
              <a:t>H</a:t>
            </a:r>
            <a:r>
              <a:rPr lang="es-ES" sz="2400" b="1">
                <a:solidFill>
                  <a:srgbClr val="F42B0A"/>
                </a:solidFill>
              </a:rPr>
              <a:t>2</a:t>
            </a:r>
            <a:r>
              <a:rPr lang="es-ES" sz="2400" b="1" baseline="0">
                <a:solidFill>
                  <a:srgbClr val="F42B0A"/>
                </a:solidFill>
              </a:rPr>
              <a:t>O</a:t>
            </a:r>
            <a:r>
              <a:rPr lang="es-ES" sz="2400" b="1">
                <a:solidFill>
                  <a:srgbClr val="F42B0A"/>
                </a:solidFill>
              </a:rPr>
              <a:t>  </a:t>
            </a:r>
            <a:endParaRPr lang="es-ES" sz="2400" b="1" baseline="0">
              <a:solidFill>
                <a:srgbClr val="F42B0A"/>
              </a:solidFill>
            </a:endParaRPr>
          </a:p>
        </p:txBody>
      </p:sp>
      <p:sp>
        <p:nvSpPr>
          <p:cNvPr id="81963" name="Oval 43"/>
          <p:cNvSpPr>
            <a:spLocks noChangeArrowheads="1"/>
          </p:cNvSpPr>
          <p:nvPr/>
        </p:nvSpPr>
        <p:spPr bwMode="auto">
          <a:xfrm>
            <a:off x="2771775" y="4724400"/>
            <a:ext cx="1944688" cy="1512888"/>
          </a:xfrm>
          <a:prstGeom prst="ellipse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1600" b="1" baseline="0"/>
          </a:p>
          <a:p>
            <a:pPr algn="ctr"/>
            <a:r>
              <a:rPr lang="es-ES" sz="1600" b="1" i="1" baseline="0"/>
              <a:t>Citocromo P-450</a:t>
            </a:r>
          </a:p>
          <a:p>
            <a:pPr algn="ctr"/>
            <a:r>
              <a:rPr lang="es-ES" sz="1600" b="1" i="1" baseline="0"/>
              <a:t>Reductasa</a:t>
            </a:r>
          </a:p>
          <a:p>
            <a:pPr algn="ctr"/>
            <a:r>
              <a:rPr lang="es-ES" sz="1600" b="1" baseline="0"/>
              <a:t> (Fe-S)</a:t>
            </a:r>
          </a:p>
        </p:txBody>
      </p:sp>
      <p:sp>
        <p:nvSpPr>
          <p:cNvPr id="81965" name="Oval 45"/>
          <p:cNvSpPr>
            <a:spLocks noChangeArrowheads="1"/>
          </p:cNvSpPr>
          <p:nvPr/>
        </p:nvSpPr>
        <p:spPr bwMode="auto">
          <a:xfrm>
            <a:off x="4859338" y="4791075"/>
            <a:ext cx="1944687" cy="1512888"/>
          </a:xfrm>
          <a:prstGeom prst="ellipse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600" b="1" baseline="0"/>
              <a:t>Citocromo P-450</a:t>
            </a:r>
          </a:p>
          <a:p>
            <a:pPr algn="ctr"/>
            <a:r>
              <a:rPr lang="es-ES" sz="1600" b="1" baseline="0"/>
              <a:t>reducido</a:t>
            </a:r>
          </a:p>
        </p:txBody>
      </p:sp>
      <p:sp>
        <p:nvSpPr>
          <p:cNvPr id="81966" name="Text Box 46"/>
          <p:cNvSpPr txBox="1">
            <a:spLocks noChangeArrowheads="1"/>
          </p:cNvSpPr>
          <p:nvPr/>
        </p:nvSpPr>
        <p:spPr bwMode="auto">
          <a:xfrm>
            <a:off x="7235825" y="4437063"/>
            <a:ext cx="64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chemeClr val="accent2"/>
                </a:solidFill>
              </a:rPr>
              <a:t>RH</a:t>
            </a:r>
          </a:p>
        </p:txBody>
      </p:sp>
      <p:sp>
        <p:nvSpPr>
          <p:cNvPr id="81967" name="Text Box 47"/>
          <p:cNvSpPr txBox="1">
            <a:spLocks noChangeArrowheads="1"/>
          </p:cNvSpPr>
          <p:nvPr/>
        </p:nvSpPr>
        <p:spPr bwMode="auto">
          <a:xfrm>
            <a:off x="7308850" y="616585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 b="1" baseline="0">
                <a:solidFill>
                  <a:schemeClr val="accent2"/>
                </a:solidFill>
              </a:rPr>
              <a:t>R</a:t>
            </a:r>
            <a:r>
              <a:rPr lang="es-ES" sz="2000" b="1" baseline="0">
                <a:solidFill>
                  <a:srgbClr val="F42B0A"/>
                </a:solidFill>
              </a:rPr>
              <a:t>O</a:t>
            </a:r>
            <a:r>
              <a:rPr lang="es-ES" sz="2000" b="1" baseline="0">
                <a:solidFill>
                  <a:schemeClr val="accent2"/>
                </a:solidFill>
              </a:rPr>
              <a:t>H</a:t>
            </a:r>
            <a:endParaRPr lang="es-ES" baseline="0">
              <a:solidFill>
                <a:schemeClr val="accent2"/>
              </a:solidFill>
            </a:endParaRPr>
          </a:p>
        </p:txBody>
      </p:sp>
      <p:sp>
        <p:nvSpPr>
          <p:cNvPr id="81968" name="Text Box 48"/>
          <p:cNvSpPr txBox="1">
            <a:spLocks noChangeArrowheads="1"/>
          </p:cNvSpPr>
          <p:nvPr/>
        </p:nvSpPr>
        <p:spPr bwMode="auto">
          <a:xfrm>
            <a:off x="7162800" y="5157788"/>
            <a:ext cx="719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rgbClr val="F42B0A"/>
                </a:solidFill>
              </a:rPr>
              <a:t>O</a:t>
            </a:r>
            <a:r>
              <a:rPr lang="es-ES" sz="2000" b="1">
                <a:solidFill>
                  <a:srgbClr val="F42B0A"/>
                </a:solidFill>
              </a:rPr>
              <a:t>2</a:t>
            </a:r>
            <a:endParaRPr lang="es-ES" sz="2000" b="1" baseline="0">
              <a:solidFill>
                <a:srgbClr val="F42B0A"/>
              </a:solidFill>
            </a:endParaRPr>
          </a:p>
        </p:txBody>
      </p:sp>
      <p:sp>
        <p:nvSpPr>
          <p:cNvPr id="81969" name="Text Box 49"/>
          <p:cNvSpPr txBox="1">
            <a:spLocks noChangeArrowheads="1"/>
          </p:cNvSpPr>
          <p:nvPr/>
        </p:nvSpPr>
        <p:spPr bwMode="auto">
          <a:xfrm>
            <a:off x="7235825" y="5591175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 b="1" baseline="0"/>
              <a:t>H</a:t>
            </a:r>
            <a:r>
              <a:rPr lang="es-ES" sz="2000" b="1"/>
              <a:t>2</a:t>
            </a:r>
            <a:r>
              <a:rPr lang="es-ES" sz="2000" b="1" baseline="0">
                <a:solidFill>
                  <a:srgbClr val="F42B0A"/>
                </a:solidFill>
              </a:rPr>
              <a:t>O</a:t>
            </a:r>
            <a:endParaRPr lang="es-ES" baseline="0"/>
          </a:p>
        </p:txBody>
      </p:sp>
      <p:sp>
        <p:nvSpPr>
          <p:cNvPr id="81959" name="Text Box 39"/>
          <p:cNvSpPr txBox="1">
            <a:spLocks noChangeArrowheads="1"/>
          </p:cNvSpPr>
          <p:nvPr/>
        </p:nvSpPr>
        <p:spPr bwMode="auto">
          <a:xfrm>
            <a:off x="3132138" y="4652963"/>
            <a:ext cx="1223962" cy="366712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baseline="0"/>
              <a:t>Oxidado</a:t>
            </a:r>
          </a:p>
        </p:txBody>
      </p:sp>
      <p:sp>
        <p:nvSpPr>
          <p:cNvPr id="81960" name="Text Box 40"/>
          <p:cNvSpPr txBox="1">
            <a:spLocks noChangeArrowheads="1"/>
          </p:cNvSpPr>
          <p:nvPr/>
        </p:nvSpPr>
        <p:spPr bwMode="auto">
          <a:xfrm>
            <a:off x="3059113" y="6092825"/>
            <a:ext cx="1439862" cy="366713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Reducido</a:t>
            </a:r>
          </a:p>
        </p:txBody>
      </p:sp>
      <p:sp>
        <p:nvSpPr>
          <p:cNvPr id="81961" name="Text Box 41"/>
          <p:cNvSpPr txBox="1">
            <a:spLocks noChangeArrowheads="1"/>
          </p:cNvSpPr>
          <p:nvPr/>
        </p:nvSpPr>
        <p:spPr bwMode="auto">
          <a:xfrm>
            <a:off x="5148263" y="4575175"/>
            <a:ext cx="1439862" cy="366713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Reducido</a:t>
            </a:r>
          </a:p>
        </p:txBody>
      </p:sp>
      <p:sp>
        <p:nvSpPr>
          <p:cNvPr id="81962" name="Text Box 42"/>
          <p:cNvSpPr txBox="1">
            <a:spLocks noChangeArrowheads="1"/>
          </p:cNvSpPr>
          <p:nvPr/>
        </p:nvSpPr>
        <p:spPr bwMode="auto">
          <a:xfrm>
            <a:off x="5219700" y="6230938"/>
            <a:ext cx="1223963" cy="366712"/>
          </a:xfrm>
          <a:prstGeom prst="rect">
            <a:avLst/>
          </a:prstGeom>
          <a:solidFill>
            <a:srgbClr val="FBFDA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b="1" baseline="0"/>
              <a:t>Oxidado</a:t>
            </a:r>
          </a:p>
        </p:txBody>
      </p:sp>
      <p:sp>
        <p:nvSpPr>
          <p:cNvPr id="81983" name="AutoShape 63"/>
          <p:cNvSpPr>
            <a:spLocks noChangeArrowheads="1"/>
          </p:cNvSpPr>
          <p:nvPr/>
        </p:nvSpPr>
        <p:spPr bwMode="auto">
          <a:xfrm>
            <a:off x="2195513" y="4868863"/>
            <a:ext cx="503237" cy="1152525"/>
          </a:xfrm>
          <a:prstGeom prst="curvedLeftArrow">
            <a:avLst>
              <a:gd name="adj1" fmla="val 45804"/>
              <a:gd name="adj2" fmla="val 91609"/>
              <a:gd name="adj3" fmla="val 33333"/>
            </a:avLst>
          </a:prstGeom>
          <a:solidFill>
            <a:srgbClr val="5C540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1984" name="AutoShape 64"/>
          <p:cNvSpPr>
            <a:spLocks noChangeArrowheads="1"/>
          </p:cNvSpPr>
          <p:nvPr/>
        </p:nvSpPr>
        <p:spPr bwMode="auto">
          <a:xfrm>
            <a:off x="2700338" y="4797425"/>
            <a:ext cx="431800" cy="1584325"/>
          </a:xfrm>
          <a:prstGeom prst="curvedRightArrow">
            <a:avLst>
              <a:gd name="adj1" fmla="val 41176"/>
              <a:gd name="adj2" fmla="val 114558"/>
              <a:gd name="adj3" fmla="val 33333"/>
            </a:avLst>
          </a:prstGeom>
          <a:solidFill>
            <a:srgbClr val="5C540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81987" name="Group 67"/>
          <p:cNvGrpSpPr>
            <a:grpSpLocks/>
          </p:cNvGrpSpPr>
          <p:nvPr/>
        </p:nvGrpSpPr>
        <p:grpSpPr bwMode="auto">
          <a:xfrm>
            <a:off x="4356100" y="4581525"/>
            <a:ext cx="792163" cy="1655763"/>
            <a:chOff x="2744" y="2886"/>
            <a:chExt cx="499" cy="1043"/>
          </a:xfrm>
        </p:grpSpPr>
        <p:sp>
          <p:nvSpPr>
            <p:cNvPr id="81985" name="AutoShape 65"/>
            <p:cNvSpPr>
              <a:spLocks noChangeArrowheads="1"/>
            </p:cNvSpPr>
            <p:nvPr/>
          </p:nvSpPr>
          <p:spPr bwMode="auto">
            <a:xfrm rot="16200000">
              <a:off x="2359" y="3271"/>
              <a:ext cx="1043" cy="273"/>
            </a:xfrm>
            <a:prstGeom prst="curvedUpArrow">
              <a:avLst>
                <a:gd name="adj1" fmla="val 46854"/>
                <a:gd name="adj2" fmla="val 123265"/>
                <a:gd name="adj3" fmla="val 50731"/>
              </a:avLst>
            </a:prstGeom>
            <a:solidFill>
              <a:srgbClr val="5C540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1986" name="AutoShape 66"/>
            <p:cNvSpPr>
              <a:spLocks noChangeArrowheads="1"/>
            </p:cNvSpPr>
            <p:nvPr/>
          </p:nvSpPr>
          <p:spPr bwMode="auto">
            <a:xfrm rot="16200000">
              <a:off x="2631" y="3316"/>
              <a:ext cx="998" cy="227"/>
            </a:xfrm>
            <a:prstGeom prst="curvedDownArrow">
              <a:avLst>
                <a:gd name="adj1" fmla="val 49318"/>
                <a:gd name="adj2" fmla="val 149785"/>
                <a:gd name="adj3" fmla="val 33333"/>
              </a:avLst>
            </a:prstGeom>
            <a:solidFill>
              <a:srgbClr val="5C540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1989" name="AutoShape 69"/>
          <p:cNvSpPr>
            <a:spLocks noChangeArrowheads="1"/>
          </p:cNvSpPr>
          <p:nvPr/>
        </p:nvSpPr>
        <p:spPr bwMode="auto">
          <a:xfrm rot="26735878">
            <a:off x="6192837" y="5408613"/>
            <a:ext cx="1655763" cy="433388"/>
          </a:xfrm>
          <a:prstGeom prst="curvedUpArrow">
            <a:avLst>
              <a:gd name="adj1" fmla="val 46854"/>
              <a:gd name="adj2" fmla="val 123264"/>
              <a:gd name="adj3" fmla="val 50731"/>
            </a:avLst>
          </a:prstGeom>
          <a:solidFill>
            <a:srgbClr val="5C540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1990" name="AutoShape 70"/>
          <p:cNvSpPr>
            <a:spLocks noChangeArrowheads="1"/>
          </p:cNvSpPr>
          <p:nvPr/>
        </p:nvSpPr>
        <p:spPr bwMode="auto">
          <a:xfrm rot="5271095">
            <a:off x="5831681" y="5409407"/>
            <a:ext cx="1584325" cy="360362"/>
          </a:xfrm>
          <a:prstGeom prst="curvedDownArrow">
            <a:avLst>
              <a:gd name="adj1" fmla="val 49318"/>
              <a:gd name="adj2" fmla="val 149786"/>
              <a:gd name="adj3" fmla="val 33333"/>
            </a:avLst>
          </a:prstGeom>
          <a:solidFill>
            <a:srgbClr val="5C540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1991" name="AutoShape 71"/>
          <p:cNvSpPr>
            <a:spLocks noChangeArrowheads="1"/>
          </p:cNvSpPr>
          <p:nvPr/>
        </p:nvSpPr>
        <p:spPr bwMode="auto">
          <a:xfrm>
            <a:off x="6804025" y="5300663"/>
            <a:ext cx="431800" cy="433387"/>
          </a:xfrm>
          <a:prstGeom prst="curvedRightArrow">
            <a:avLst>
              <a:gd name="adj1" fmla="val 20074"/>
              <a:gd name="adj2" fmla="val 40147"/>
              <a:gd name="adj3" fmla="val 33333"/>
            </a:avLst>
          </a:prstGeom>
          <a:solidFill>
            <a:srgbClr val="5C540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BFDA1">
                  <a:gamma/>
                  <a:shade val="46275"/>
                  <a:invGamma/>
                </a:srgbClr>
              </a:gs>
              <a:gs pos="50000">
                <a:srgbClr val="FBFDA1"/>
              </a:gs>
              <a:gs pos="100000">
                <a:srgbClr val="FBFDA1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 i="1"/>
              <a:t>OXIDORREDUCTASAS (DESHIDROGENASAS)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4997450"/>
          </a:xfrm>
          <a:solidFill>
            <a:srgbClr val="FDFEE2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buFontTx/>
              <a:buChar char="-"/>
            </a:pPr>
            <a:endParaRPr lang="es-ES" sz="20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s-ES" sz="2000" b="1" dirty="0" smtClean="0">
                <a:solidFill>
                  <a:srgbClr val="FF0000"/>
                </a:solidFill>
              </a:rPr>
              <a:t>D</a:t>
            </a:r>
            <a:r>
              <a:rPr lang="es-ES" sz="2000" b="1" i="1" dirty="0" smtClean="0">
                <a:solidFill>
                  <a:srgbClr val="FF0000"/>
                </a:solidFill>
              </a:rPr>
              <a:t>eshidrogenasas </a:t>
            </a:r>
            <a:r>
              <a:rPr lang="es-ES" sz="2000" b="1" i="1" dirty="0" err="1" smtClean="0">
                <a:solidFill>
                  <a:srgbClr val="FF0000"/>
                </a:solidFill>
              </a:rPr>
              <a:t>nicotinamídicas</a:t>
            </a:r>
            <a:r>
              <a:rPr lang="es-ES" sz="2000" b="1" i="1" dirty="0" smtClean="0">
                <a:solidFill>
                  <a:srgbClr val="FF0000"/>
                </a:solidFill>
              </a:rPr>
              <a:t>, o ligadas </a:t>
            </a:r>
            <a:r>
              <a:rPr lang="es-ES" sz="2000" b="1" i="1" dirty="0">
                <a:solidFill>
                  <a:srgbClr val="FF0000"/>
                </a:solidFill>
              </a:rPr>
              <a:t>a </a:t>
            </a:r>
            <a:r>
              <a:rPr lang="es-ES" sz="2000" b="1" i="1" dirty="0" smtClean="0">
                <a:solidFill>
                  <a:srgbClr val="FF0000"/>
                </a:solidFill>
              </a:rPr>
              <a:t>NAD.</a:t>
            </a:r>
          </a:p>
          <a:p>
            <a:pPr>
              <a:buFontTx/>
              <a:buChar char="-"/>
            </a:pPr>
            <a:endParaRPr lang="es-ES" sz="2000" b="1" i="1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es-ES" sz="2000" b="1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es-ES" sz="20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S" sz="20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S" sz="2000" b="1" i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pt-BR" sz="2000" b="1" i="1" dirty="0" err="1">
                <a:solidFill>
                  <a:srgbClr val="FF0000"/>
                </a:solidFill>
              </a:rPr>
              <a:t>Deshidrogenasas</a:t>
            </a:r>
            <a:r>
              <a:rPr lang="pt-BR" sz="2000" b="1" i="1" dirty="0">
                <a:solidFill>
                  <a:srgbClr val="FF0000"/>
                </a:solidFill>
              </a:rPr>
              <a:t> </a:t>
            </a:r>
            <a:r>
              <a:rPr lang="pt-BR" sz="2000" b="1" i="1" dirty="0" err="1" smtClean="0">
                <a:solidFill>
                  <a:srgbClr val="FF0000"/>
                </a:solidFill>
              </a:rPr>
              <a:t>flavínicas</a:t>
            </a:r>
            <a:r>
              <a:rPr lang="pt-BR" sz="2000" b="1" i="1" dirty="0" smtClean="0">
                <a:solidFill>
                  <a:srgbClr val="FF0000"/>
                </a:solidFill>
              </a:rPr>
              <a:t>, </a:t>
            </a:r>
            <a:r>
              <a:rPr lang="pt-BR" sz="2000" b="1" i="1" dirty="0">
                <a:solidFill>
                  <a:srgbClr val="FF0000"/>
                </a:solidFill>
              </a:rPr>
              <a:t>o </a:t>
            </a:r>
            <a:r>
              <a:rPr lang="pt-BR" sz="2000" b="1" i="1" dirty="0" smtClean="0">
                <a:solidFill>
                  <a:srgbClr val="FF0000"/>
                </a:solidFill>
              </a:rPr>
              <a:t>ligadas </a:t>
            </a:r>
            <a:r>
              <a:rPr lang="pt-BR" sz="2000" b="1" i="1" dirty="0">
                <a:solidFill>
                  <a:srgbClr val="FF0000"/>
                </a:solidFill>
              </a:rPr>
              <a:t>a FAD o a </a:t>
            </a:r>
            <a:r>
              <a:rPr lang="pt-BR" sz="2000" b="1" i="1" dirty="0" smtClean="0">
                <a:solidFill>
                  <a:srgbClr val="FF0000"/>
                </a:solidFill>
              </a:rPr>
              <a:t>FMN.</a:t>
            </a:r>
            <a:endParaRPr lang="es-ES" sz="2000" b="1" i="1" dirty="0">
              <a:solidFill>
                <a:srgbClr val="FF0000"/>
              </a:solidFill>
            </a:endParaRPr>
          </a:p>
        </p:txBody>
      </p:sp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914400" y="2605088"/>
            <a:ext cx="64087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baseline="0" dirty="0"/>
              <a:t>AH</a:t>
            </a:r>
            <a:r>
              <a:rPr lang="es-ES" sz="2800" b="1" dirty="0"/>
              <a:t>2</a:t>
            </a:r>
            <a:r>
              <a:rPr lang="es-ES" sz="2800" b="1" baseline="0" dirty="0"/>
              <a:t>  +  NAD</a:t>
            </a:r>
            <a:r>
              <a:rPr lang="es-ES" sz="2800" b="1" baseline="30000" dirty="0"/>
              <a:t>+</a:t>
            </a:r>
            <a:r>
              <a:rPr lang="es-ES" sz="2800" b="1" baseline="0" dirty="0"/>
              <a:t>            A  +  NADH  + H</a:t>
            </a:r>
            <a:r>
              <a:rPr lang="es-ES" sz="2800" b="1" baseline="30000" dirty="0"/>
              <a:t>+</a:t>
            </a:r>
          </a:p>
        </p:txBody>
      </p:sp>
      <p:sp>
        <p:nvSpPr>
          <p:cNvPr id="184325" name="Line 5"/>
          <p:cNvSpPr>
            <a:spLocks noChangeShapeType="1"/>
          </p:cNvSpPr>
          <p:nvPr/>
        </p:nvSpPr>
        <p:spPr bwMode="auto">
          <a:xfrm>
            <a:off x="3435350" y="2819400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9" name="Group 3"/>
          <p:cNvGrpSpPr>
            <a:grpSpLocks/>
          </p:cNvGrpSpPr>
          <p:nvPr/>
        </p:nvGrpSpPr>
        <p:grpSpPr bwMode="auto">
          <a:xfrm>
            <a:off x="611188" y="4733924"/>
            <a:ext cx="8075612" cy="523876"/>
            <a:chOff x="567" y="1525"/>
            <a:chExt cx="4853" cy="330"/>
          </a:xfrm>
        </p:grpSpPr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567" y="1525"/>
              <a:ext cx="485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 baseline="0" dirty="0"/>
                <a:t>AH</a:t>
              </a:r>
              <a:r>
                <a:rPr lang="es-ES" sz="2800" b="1" dirty="0"/>
                <a:t>2</a:t>
              </a:r>
              <a:r>
                <a:rPr lang="es-ES" sz="2800" b="1" baseline="0" dirty="0"/>
                <a:t> </a:t>
              </a:r>
              <a:r>
                <a:rPr lang="es-ES" sz="2800" b="1" baseline="0" dirty="0" smtClean="0"/>
                <a:t>+ FAD</a:t>
              </a:r>
              <a:r>
                <a:rPr lang="es-ES" sz="2800" b="1" baseline="30000" dirty="0" smtClean="0"/>
                <a:t>+</a:t>
              </a:r>
              <a:r>
                <a:rPr lang="es-ES" sz="2800" b="1" baseline="0" dirty="0" smtClean="0"/>
                <a:t> </a:t>
              </a:r>
              <a:r>
                <a:rPr lang="es-ES" sz="2800" b="1" baseline="0" dirty="0"/>
                <a:t>(</a:t>
              </a:r>
              <a:r>
                <a:rPr lang="es-ES" sz="2800" b="1" baseline="0" dirty="0" smtClean="0"/>
                <a:t>FMN</a:t>
              </a:r>
              <a:r>
                <a:rPr lang="es-ES" sz="2800" b="1" baseline="30000" dirty="0" smtClean="0"/>
                <a:t>+</a:t>
              </a:r>
              <a:r>
                <a:rPr lang="es-ES" sz="2800" b="1" baseline="0" dirty="0" smtClean="0"/>
                <a:t>)               A + </a:t>
              </a:r>
              <a:r>
                <a:rPr lang="es-ES" sz="2800" b="1" baseline="0" dirty="0"/>
                <a:t>FADH</a:t>
              </a:r>
              <a:r>
                <a:rPr lang="es-ES" sz="2800" b="1" dirty="0"/>
                <a:t>2 </a:t>
              </a:r>
              <a:r>
                <a:rPr lang="es-ES" sz="2800" b="1" baseline="0" dirty="0" smtClean="0"/>
                <a:t>(</a:t>
              </a:r>
              <a:r>
                <a:rPr lang="es-ES" sz="2800" b="1" baseline="0" dirty="0"/>
                <a:t>FMNH</a:t>
              </a:r>
              <a:r>
                <a:rPr lang="es-ES" sz="2800" b="1" dirty="0"/>
                <a:t>2</a:t>
              </a:r>
              <a:r>
                <a:rPr lang="es-ES" sz="2400" b="1" baseline="0" dirty="0"/>
                <a:t>)</a:t>
              </a:r>
              <a:endParaRPr lang="es-ES" sz="2400" b="1" dirty="0"/>
            </a:p>
          </p:txBody>
        </p:sp>
        <p:sp>
          <p:nvSpPr>
            <p:cNvPr id="11" name="Line 5"/>
            <p:cNvSpPr>
              <a:spLocks noChangeShapeType="1"/>
            </p:cNvSpPr>
            <p:nvPr/>
          </p:nvSpPr>
          <p:spPr bwMode="auto">
            <a:xfrm>
              <a:off x="2581" y="1717"/>
              <a:ext cx="72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gradFill rotWithShape="1">
            <a:gsLst>
              <a:gs pos="0">
                <a:srgbClr val="FBFDA1">
                  <a:gamma/>
                  <a:shade val="46275"/>
                  <a:invGamma/>
                </a:srgbClr>
              </a:gs>
              <a:gs pos="50000">
                <a:srgbClr val="FBFDA1"/>
              </a:gs>
              <a:gs pos="100000">
                <a:srgbClr val="FBFDA1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/>
              <a:t>REACCION DE REDUCCION DE NAD</a:t>
            </a:r>
            <a:r>
              <a:rPr lang="es-ES" sz="3200" b="1" baseline="30000"/>
              <a:t>+</a:t>
            </a:r>
            <a:endParaRPr lang="es-ES" sz="3200" b="1"/>
          </a:p>
        </p:txBody>
      </p:sp>
      <p:grpSp>
        <p:nvGrpSpPr>
          <p:cNvPr id="185347" name="Group 3"/>
          <p:cNvGrpSpPr>
            <a:grpSpLocks/>
          </p:cNvGrpSpPr>
          <p:nvPr/>
        </p:nvGrpSpPr>
        <p:grpSpPr bwMode="auto">
          <a:xfrm>
            <a:off x="900113" y="3262650"/>
            <a:ext cx="3024187" cy="2546350"/>
            <a:chOff x="567" y="1215"/>
            <a:chExt cx="1905" cy="1604"/>
          </a:xfrm>
        </p:grpSpPr>
        <p:sp>
          <p:nvSpPr>
            <p:cNvPr id="185348" name="Text Box 4"/>
            <p:cNvSpPr txBox="1">
              <a:spLocks noChangeArrowheads="1"/>
            </p:cNvSpPr>
            <p:nvPr/>
          </p:nvSpPr>
          <p:spPr bwMode="auto">
            <a:xfrm>
              <a:off x="930" y="1215"/>
              <a:ext cx="363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R</a:t>
              </a:r>
            </a:p>
          </p:txBody>
        </p:sp>
        <p:grpSp>
          <p:nvGrpSpPr>
            <p:cNvPr id="185349" name="Group 5"/>
            <p:cNvGrpSpPr>
              <a:grpSpLocks/>
            </p:cNvGrpSpPr>
            <p:nvPr/>
          </p:nvGrpSpPr>
          <p:grpSpPr bwMode="auto">
            <a:xfrm>
              <a:off x="567" y="1580"/>
              <a:ext cx="1905" cy="1239"/>
              <a:chOff x="612" y="1117"/>
              <a:chExt cx="1905" cy="1239"/>
            </a:xfrm>
          </p:grpSpPr>
          <p:pic>
            <p:nvPicPr>
              <p:cNvPr id="185350" name="Picture 6" descr="NAD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-3447" t="46822" r="69090" b="-1375"/>
              <a:stretch>
                <a:fillRect/>
              </a:stretch>
            </p:blipFill>
            <p:spPr bwMode="auto">
              <a:xfrm>
                <a:off x="612" y="1117"/>
                <a:ext cx="1769" cy="123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sp>
            <p:nvSpPr>
              <p:cNvPr id="185351" name="Rectangle 7"/>
              <p:cNvSpPr>
                <a:spLocks noChangeArrowheads="1"/>
              </p:cNvSpPr>
              <p:nvPr/>
            </p:nvSpPr>
            <p:spPr bwMode="auto">
              <a:xfrm>
                <a:off x="1383" y="1117"/>
                <a:ext cx="1134" cy="3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85352" name="Text Box 8"/>
            <p:cNvSpPr txBox="1">
              <a:spLocks noChangeArrowheads="1"/>
            </p:cNvSpPr>
            <p:nvPr/>
          </p:nvSpPr>
          <p:spPr bwMode="auto">
            <a:xfrm>
              <a:off x="839" y="1442"/>
              <a:ext cx="454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  │</a:t>
              </a:r>
            </a:p>
          </p:txBody>
        </p:sp>
        <p:sp>
          <p:nvSpPr>
            <p:cNvPr id="185353" name="Text Box 9"/>
            <p:cNvSpPr txBox="1">
              <a:spLocks noChangeArrowheads="1"/>
            </p:cNvSpPr>
            <p:nvPr/>
          </p:nvSpPr>
          <p:spPr bwMode="auto">
            <a:xfrm>
              <a:off x="930" y="2293"/>
              <a:ext cx="2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│H</a:t>
              </a:r>
            </a:p>
          </p:txBody>
        </p:sp>
        <p:sp>
          <p:nvSpPr>
            <p:cNvPr id="185354" name="Text Box 10"/>
            <p:cNvSpPr txBox="1">
              <a:spLocks noChangeArrowheads="1"/>
            </p:cNvSpPr>
            <p:nvPr/>
          </p:nvSpPr>
          <p:spPr bwMode="auto">
            <a:xfrm>
              <a:off x="930" y="1850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+</a:t>
              </a:r>
            </a:p>
          </p:txBody>
        </p:sp>
      </p:grpSp>
      <p:sp>
        <p:nvSpPr>
          <p:cNvPr id="185355" name="Line 11"/>
          <p:cNvSpPr>
            <a:spLocks noChangeShapeType="1"/>
          </p:cNvSpPr>
          <p:nvPr/>
        </p:nvSpPr>
        <p:spPr bwMode="auto">
          <a:xfrm>
            <a:off x="3995738" y="4834275"/>
            <a:ext cx="1512887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5356" name="Text Box 12"/>
          <p:cNvSpPr txBox="1">
            <a:spLocks noChangeArrowheads="1"/>
          </p:cNvSpPr>
          <p:nvPr/>
        </p:nvSpPr>
        <p:spPr bwMode="auto">
          <a:xfrm>
            <a:off x="3505200" y="3876675"/>
            <a:ext cx="24479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0">
                <a:solidFill>
                  <a:srgbClr val="0000FF"/>
                </a:solidFill>
              </a:rPr>
              <a:t>:H</a:t>
            </a:r>
            <a:r>
              <a:rPr lang="es-ES" sz="2400" b="1" baseline="30000">
                <a:solidFill>
                  <a:srgbClr val="0000FF"/>
                </a:solidFill>
              </a:rPr>
              <a:t>-</a:t>
            </a:r>
            <a:r>
              <a:rPr lang="es-ES" sz="2400" b="1" baseline="0">
                <a:solidFill>
                  <a:srgbClr val="0000FF"/>
                </a:solidFill>
              </a:rPr>
              <a:t> </a:t>
            </a:r>
            <a:r>
              <a:rPr lang="es-ES" sz="2400" baseline="0">
                <a:solidFill>
                  <a:srgbClr val="0000FF"/>
                </a:solidFill>
              </a:rPr>
              <a:t>(ion hidruro)</a:t>
            </a:r>
          </a:p>
        </p:txBody>
      </p:sp>
      <p:sp>
        <p:nvSpPr>
          <p:cNvPr id="185357" name="Line 13"/>
          <p:cNvSpPr>
            <a:spLocks noChangeShapeType="1"/>
          </p:cNvSpPr>
          <p:nvPr/>
        </p:nvSpPr>
        <p:spPr bwMode="auto">
          <a:xfrm>
            <a:off x="4211638" y="4258012"/>
            <a:ext cx="21590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85358" name="Group 14"/>
          <p:cNvGrpSpPr>
            <a:grpSpLocks/>
          </p:cNvGrpSpPr>
          <p:nvPr/>
        </p:nvGrpSpPr>
        <p:grpSpPr bwMode="auto">
          <a:xfrm>
            <a:off x="5435600" y="3178512"/>
            <a:ext cx="3386138" cy="2686050"/>
            <a:chOff x="3424" y="1162"/>
            <a:chExt cx="2133" cy="1692"/>
          </a:xfrm>
        </p:grpSpPr>
        <p:grpSp>
          <p:nvGrpSpPr>
            <p:cNvPr id="185359" name="Group 15"/>
            <p:cNvGrpSpPr>
              <a:grpSpLocks/>
            </p:cNvGrpSpPr>
            <p:nvPr/>
          </p:nvGrpSpPr>
          <p:grpSpPr bwMode="auto">
            <a:xfrm>
              <a:off x="3424" y="1570"/>
              <a:ext cx="1905" cy="1239"/>
              <a:chOff x="3651" y="1572"/>
              <a:chExt cx="1905" cy="1239"/>
            </a:xfrm>
          </p:grpSpPr>
          <p:grpSp>
            <p:nvGrpSpPr>
              <p:cNvPr id="185360" name="Group 16"/>
              <p:cNvGrpSpPr>
                <a:grpSpLocks/>
              </p:cNvGrpSpPr>
              <p:nvPr/>
            </p:nvGrpSpPr>
            <p:grpSpPr bwMode="auto">
              <a:xfrm>
                <a:off x="3651" y="1572"/>
                <a:ext cx="1905" cy="1239"/>
                <a:chOff x="3651" y="1572"/>
                <a:chExt cx="1905" cy="1239"/>
              </a:xfrm>
            </p:grpSpPr>
            <p:grpSp>
              <p:nvGrpSpPr>
                <p:cNvPr id="185361" name="Group 17"/>
                <p:cNvGrpSpPr>
                  <a:grpSpLocks/>
                </p:cNvGrpSpPr>
                <p:nvPr/>
              </p:nvGrpSpPr>
              <p:grpSpPr bwMode="auto">
                <a:xfrm>
                  <a:off x="3651" y="1572"/>
                  <a:ext cx="1905" cy="1239"/>
                  <a:chOff x="3651" y="1572"/>
                  <a:chExt cx="1905" cy="1239"/>
                </a:xfrm>
              </p:grpSpPr>
              <p:grpSp>
                <p:nvGrpSpPr>
                  <p:cNvPr id="18536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3651" y="1572"/>
                    <a:ext cx="1905" cy="1239"/>
                    <a:chOff x="612" y="1117"/>
                    <a:chExt cx="1905" cy="1239"/>
                  </a:xfrm>
                </p:grpSpPr>
                <p:pic>
                  <p:nvPicPr>
                    <p:cNvPr id="185363" name="Picture 19" descr="NAD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print"/>
                    <a:srcRect l="-3447" t="46822" r="69090" b="-1375"/>
                    <a:stretch>
                      <a:fillRect/>
                    </a:stretch>
                  </p:blipFill>
                  <p:spPr bwMode="auto">
                    <a:xfrm>
                      <a:off x="612" y="1117"/>
                      <a:ext cx="1769" cy="12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</p:pic>
                <p:sp>
                  <p:nvSpPr>
                    <p:cNvPr id="185364" name="Rectangl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3" y="1117"/>
                      <a:ext cx="1134" cy="31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sp>
                <p:nvSpPr>
                  <p:cNvPr id="185365" name="Line 21"/>
                  <p:cNvSpPr>
                    <a:spLocks noChangeShapeType="1"/>
                  </p:cNvSpPr>
                  <p:nvPr/>
                </p:nvSpPr>
                <p:spPr bwMode="auto">
                  <a:xfrm rot="-291779">
                    <a:off x="4150" y="1842"/>
                    <a:ext cx="227" cy="137"/>
                  </a:xfrm>
                  <a:prstGeom prst="line">
                    <a:avLst/>
                  </a:prstGeom>
                  <a:noFill/>
                  <a:ln w="13335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</p:grpSp>
            <p:sp>
              <p:nvSpPr>
                <p:cNvPr id="185366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014" y="1752"/>
                  <a:ext cx="227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0"/>
                    <a:t>..</a:t>
                  </a:r>
                </a:p>
              </p:txBody>
            </p:sp>
            <p:sp>
              <p:nvSpPr>
                <p:cNvPr id="185367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4105" y="2205"/>
                  <a:ext cx="227" cy="136"/>
                </a:xfrm>
                <a:prstGeom prst="line">
                  <a:avLst/>
                </a:prstGeom>
                <a:noFill/>
                <a:ln w="889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185368" name="Line 24"/>
              <p:cNvSpPr>
                <a:spLocks noChangeShapeType="1"/>
              </p:cNvSpPr>
              <p:nvPr/>
            </p:nvSpPr>
            <p:spPr bwMode="auto">
              <a:xfrm>
                <a:off x="4354" y="1933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85369" name="Line 25"/>
            <p:cNvSpPr>
              <a:spLocks noChangeShapeType="1"/>
            </p:cNvSpPr>
            <p:nvPr/>
          </p:nvSpPr>
          <p:spPr bwMode="auto">
            <a:xfrm flipH="1">
              <a:off x="3696" y="2385"/>
              <a:ext cx="182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0" name="Line 26"/>
            <p:cNvSpPr>
              <a:spLocks noChangeShapeType="1"/>
            </p:cNvSpPr>
            <p:nvPr/>
          </p:nvSpPr>
          <p:spPr bwMode="auto">
            <a:xfrm>
              <a:off x="3923" y="2385"/>
              <a:ext cx="182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85371" name="Text Box 27"/>
            <p:cNvSpPr txBox="1">
              <a:spLocks noChangeArrowheads="1"/>
            </p:cNvSpPr>
            <p:nvPr/>
          </p:nvSpPr>
          <p:spPr bwMode="auto">
            <a:xfrm>
              <a:off x="3605" y="2566"/>
              <a:ext cx="99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H    H</a:t>
              </a:r>
            </a:p>
          </p:txBody>
        </p:sp>
        <p:sp>
          <p:nvSpPr>
            <p:cNvPr id="185372" name="Text Box 28"/>
            <p:cNvSpPr txBox="1">
              <a:spLocks noChangeArrowheads="1"/>
            </p:cNvSpPr>
            <p:nvPr/>
          </p:nvSpPr>
          <p:spPr bwMode="auto">
            <a:xfrm>
              <a:off x="4876" y="1842"/>
              <a:ext cx="6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+ H</a:t>
              </a:r>
              <a:r>
                <a:rPr lang="es-ES" sz="2400" b="1" baseline="30000"/>
                <a:t>+</a:t>
              </a:r>
              <a:endParaRPr lang="es-ES" sz="2400" b="1" baseline="0"/>
            </a:p>
          </p:txBody>
        </p:sp>
        <p:sp>
          <p:nvSpPr>
            <p:cNvPr id="185373" name="Text Box 29"/>
            <p:cNvSpPr txBox="1">
              <a:spLocks noChangeArrowheads="1"/>
            </p:cNvSpPr>
            <p:nvPr/>
          </p:nvSpPr>
          <p:spPr bwMode="auto">
            <a:xfrm>
              <a:off x="3878" y="1162"/>
              <a:ext cx="318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  │</a:t>
              </a:r>
            </a:p>
          </p:txBody>
        </p:sp>
        <p:sp>
          <p:nvSpPr>
            <p:cNvPr id="185374" name="Text Box 30"/>
            <p:cNvSpPr txBox="1">
              <a:spLocks noChangeArrowheads="1"/>
            </p:cNvSpPr>
            <p:nvPr/>
          </p:nvSpPr>
          <p:spPr bwMode="auto">
            <a:xfrm>
              <a:off x="3833" y="1165"/>
              <a:ext cx="363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R</a:t>
              </a:r>
            </a:p>
          </p:txBody>
        </p:sp>
      </p:grpSp>
      <p:sp>
        <p:nvSpPr>
          <p:cNvPr id="185375" name="Text Box 31"/>
          <p:cNvSpPr txBox="1">
            <a:spLocks noChangeArrowheads="1"/>
          </p:cNvSpPr>
          <p:nvPr/>
        </p:nvSpPr>
        <p:spPr bwMode="auto">
          <a:xfrm>
            <a:off x="1208088" y="5804574"/>
            <a:ext cx="2449512" cy="10156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 dirty="0">
                <a:solidFill>
                  <a:srgbClr val="0000FF"/>
                </a:solidFill>
              </a:rPr>
              <a:t>NAD </a:t>
            </a:r>
            <a:r>
              <a:rPr lang="es-ES" sz="2400" b="1" baseline="0" dirty="0" smtClean="0">
                <a:solidFill>
                  <a:srgbClr val="0000FF"/>
                </a:solidFill>
              </a:rPr>
              <a:t>OXIDADO</a:t>
            </a:r>
          </a:p>
          <a:p>
            <a:pPr algn="ctr">
              <a:spcBef>
                <a:spcPct val="50000"/>
              </a:spcBef>
            </a:pPr>
            <a:r>
              <a:rPr lang="es-ES" sz="2400" b="1" baseline="0" dirty="0" smtClean="0">
                <a:solidFill>
                  <a:srgbClr val="0000FF"/>
                </a:solidFill>
              </a:rPr>
              <a:t>(NAD</a:t>
            </a:r>
            <a:r>
              <a:rPr lang="es-ES" sz="2400" b="1" baseline="30000" dirty="0" smtClean="0">
                <a:solidFill>
                  <a:srgbClr val="0000FF"/>
                </a:solidFill>
              </a:rPr>
              <a:t>+</a:t>
            </a:r>
            <a:r>
              <a:rPr lang="es-ES" sz="2400" b="1" baseline="0" dirty="0" smtClean="0">
                <a:solidFill>
                  <a:srgbClr val="0000FF"/>
                </a:solidFill>
              </a:rPr>
              <a:t>)</a:t>
            </a:r>
            <a:endParaRPr lang="es-ES" sz="2400" b="1" baseline="0" dirty="0">
              <a:solidFill>
                <a:srgbClr val="0000FF"/>
              </a:solidFill>
            </a:endParaRPr>
          </a:p>
        </p:txBody>
      </p:sp>
      <p:sp>
        <p:nvSpPr>
          <p:cNvPr id="185376" name="Text Box 32"/>
          <p:cNvSpPr txBox="1">
            <a:spLocks noChangeArrowheads="1"/>
          </p:cNvSpPr>
          <p:nvPr/>
        </p:nvSpPr>
        <p:spPr bwMode="auto">
          <a:xfrm>
            <a:off x="5568950" y="5842337"/>
            <a:ext cx="2736850" cy="10156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 dirty="0">
                <a:solidFill>
                  <a:srgbClr val="0000FF"/>
                </a:solidFill>
              </a:rPr>
              <a:t>NAD </a:t>
            </a:r>
            <a:r>
              <a:rPr lang="es-ES" sz="2400" b="1" baseline="0" dirty="0" smtClean="0">
                <a:solidFill>
                  <a:srgbClr val="0000FF"/>
                </a:solidFill>
              </a:rPr>
              <a:t>REDUCIDO</a:t>
            </a:r>
          </a:p>
          <a:p>
            <a:pPr algn="ctr">
              <a:spcBef>
                <a:spcPct val="50000"/>
              </a:spcBef>
            </a:pPr>
            <a:r>
              <a:rPr lang="es-ES" sz="2400" b="1" baseline="0" dirty="0" smtClean="0">
                <a:solidFill>
                  <a:srgbClr val="0000FF"/>
                </a:solidFill>
              </a:rPr>
              <a:t>(NADH + H</a:t>
            </a:r>
            <a:r>
              <a:rPr lang="es-ES" sz="2400" b="1" baseline="30000" dirty="0" smtClean="0">
                <a:solidFill>
                  <a:srgbClr val="0000FF"/>
                </a:solidFill>
              </a:rPr>
              <a:t>+</a:t>
            </a:r>
            <a:r>
              <a:rPr lang="es-ES" sz="2400" b="1" baseline="0" dirty="0" smtClean="0">
                <a:solidFill>
                  <a:srgbClr val="0000FF"/>
                </a:solidFill>
              </a:rPr>
              <a:t>)</a:t>
            </a:r>
            <a:endParaRPr lang="es-ES" sz="2400" b="1" baseline="0" dirty="0">
              <a:solidFill>
                <a:srgbClr val="0000FF"/>
              </a:solidFill>
            </a:endParaRPr>
          </a:p>
        </p:txBody>
      </p:sp>
      <p:sp>
        <p:nvSpPr>
          <p:cNvPr id="185377" name="Text Box 33"/>
          <p:cNvSpPr txBox="1">
            <a:spLocks noChangeArrowheads="1"/>
          </p:cNvSpPr>
          <p:nvPr/>
        </p:nvSpPr>
        <p:spPr bwMode="auto">
          <a:xfrm rot="-5534686">
            <a:off x="-71437" y="4078625"/>
            <a:ext cx="172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/>
              <a:t>Anillo de nicotinamida</a:t>
            </a:r>
          </a:p>
        </p:txBody>
      </p:sp>
      <p:sp>
        <p:nvSpPr>
          <p:cNvPr id="185378" name="Rectangle 34"/>
          <p:cNvSpPr>
            <a:spLocks noChangeArrowheads="1"/>
          </p:cNvSpPr>
          <p:nvPr/>
        </p:nvSpPr>
        <p:spPr bwMode="auto">
          <a:xfrm>
            <a:off x="5940425" y="3826212"/>
            <a:ext cx="215900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35" name="Picture 6" descr="NAD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1219200"/>
            <a:ext cx="4440786" cy="19593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2228056" y="2133600"/>
            <a:ext cx="1277144" cy="1066800"/>
          </a:xfrm>
          <a:prstGeom prst="rect">
            <a:avLst/>
          </a:prstGeom>
          <a:solidFill>
            <a:schemeClr val="accent1">
              <a:alpha val="12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92162"/>
          </a:xfrm>
          <a:gradFill rotWithShape="1">
            <a:gsLst>
              <a:gs pos="0">
                <a:srgbClr val="FBFDA1">
                  <a:gamma/>
                  <a:shade val="46275"/>
                  <a:invGamma/>
                </a:srgbClr>
              </a:gs>
              <a:gs pos="50000">
                <a:srgbClr val="FBFDA1"/>
              </a:gs>
              <a:gs pos="100000">
                <a:srgbClr val="FBFDA1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2400" b="1" dirty="0" smtClean="0"/>
              <a:t>REACCION DE REDUCCION DEL ANILLO FLAVINICO</a:t>
            </a:r>
            <a:endParaRPr lang="es-ES" sz="2400" b="1" dirty="0"/>
          </a:p>
        </p:txBody>
      </p:sp>
      <p:sp>
        <p:nvSpPr>
          <p:cNvPr id="187395" name="Rectangle 3"/>
          <p:cNvSpPr>
            <a:spLocks noChangeArrowheads="1"/>
          </p:cNvSpPr>
          <p:nvPr/>
        </p:nvSpPr>
        <p:spPr bwMode="auto">
          <a:xfrm>
            <a:off x="0" y="162718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7396" name="Line 4"/>
          <p:cNvSpPr>
            <a:spLocks noChangeShapeType="1"/>
          </p:cNvSpPr>
          <p:nvPr/>
        </p:nvSpPr>
        <p:spPr bwMode="auto">
          <a:xfrm>
            <a:off x="7235825" y="1747837"/>
            <a:ext cx="395288" cy="252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7397" name="Line 5"/>
          <p:cNvSpPr>
            <a:spLocks noChangeShapeType="1"/>
          </p:cNvSpPr>
          <p:nvPr/>
        </p:nvSpPr>
        <p:spPr bwMode="auto">
          <a:xfrm>
            <a:off x="7667625" y="2035175"/>
            <a:ext cx="0" cy="431800"/>
          </a:xfrm>
          <a:prstGeom prst="line">
            <a:avLst/>
          </a:prstGeom>
          <a:noFill/>
          <a:ln w="41275">
            <a:solidFill>
              <a:srgbClr val="DDDDDD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87398" name="Group 6"/>
          <p:cNvGrpSpPr>
            <a:grpSpLocks/>
          </p:cNvGrpSpPr>
          <p:nvPr/>
        </p:nvGrpSpPr>
        <p:grpSpPr bwMode="auto">
          <a:xfrm>
            <a:off x="4500563" y="1314450"/>
            <a:ext cx="4175125" cy="2178050"/>
            <a:chOff x="2835" y="799"/>
            <a:chExt cx="2630" cy="1372"/>
          </a:xfrm>
        </p:grpSpPr>
        <p:grpSp>
          <p:nvGrpSpPr>
            <p:cNvPr id="187399" name="Group 7"/>
            <p:cNvGrpSpPr>
              <a:grpSpLocks/>
            </p:cNvGrpSpPr>
            <p:nvPr/>
          </p:nvGrpSpPr>
          <p:grpSpPr bwMode="auto">
            <a:xfrm>
              <a:off x="2835" y="799"/>
              <a:ext cx="2630" cy="1372"/>
              <a:chOff x="2835" y="799"/>
              <a:chExt cx="2630" cy="1372"/>
            </a:xfrm>
          </p:grpSpPr>
          <p:grpSp>
            <p:nvGrpSpPr>
              <p:cNvPr id="187400" name="Group 8"/>
              <p:cNvGrpSpPr>
                <a:grpSpLocks/>
              </p:cNvGrpSpPr>
              <p:nvPr/>
            </p:nvGrpSpPr>
            <p:grpSpPr bwMode="auto">
              <a:xfrm>
                <a:off x="2835" y="799"/>
                <a:ext cx="2630" cy="1372"/>
                <a:chOff x="2835" y="799"/>
                <a:chExt cx="2630" cy="1372"/>
              </a:xfrm>
            </p:grpSpPr>
            <p:grpSp>
              <p:nvGrpSpPr>
                <p:cNvPr id="187401" name="Group 9"/>
                <p:cNvGrpSpPr>
                  <a:grpSpLocks/>
                </p:cNvGrpSpPr>
                <p:nvPr/>
              </p:nvGrpSpPr>
              <p:grpSpPr bwMode="auto">
                <a:xfrm>
                  <a:off x="2835" y="799"/>
                  <a:ext cx="2630" cy="1372"/>
                  <a:chOff x="2835" y="799"/>
                  <a:chExt cx="2630" cy="1372"/>
                </a:xfrm>
              </p:grpSpPr>
              <p:grpSp>
                <p:nvGrpSpPr>
                  <p:cNvPr id="187402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2835" y="799"/>
                    <a:ext cx="2630" cy="1372"/>
                    <a:chOff x="2835" y="799"/>
                    <a:chExt cx="2630" cy="1372"/>
                  </a:xfrm>
                </p:grpSpPr>
                <p:grpSp>
                  <p:nvGrpSpPr>
                    <p:cNvPr id="187403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35" y="799"/>
                      <a:ext cx="2630" cy="1372"/>
                      <a:chOff x="2835" y="799"/>
                      <a:chExt cx="2630" cy="1372"/>
                    </a:xfrm>
                  </p:grpSpPr>
                  <p:graphicFrame>
                    <p:nvGraphicFramePr>
                      <p:cNvPr id="187404" name="Object 12"/>
                      <p:cNvGraphicFramePr>
                        <a:graphicFrameLocks noChangeAspect="1"/>
                      </p:cNvGraphicFramePr>
                      <p:nvPr/>
                    </p:nvGraphicFramePr>
                    <p:xfrm>
                      <a:off x="2835" y="799"/>
                      <a:ext cx="2630" cy="1372"/>
                    </p:xfrm>
                    <a:graphic>
                      <a:graphicData uri="http://schemas.openxmlformats.org/presentationml/2006/ole">
                        <p:oleObj spid="_x0000_s187510" name="Fotografía de Photo Editor" r:id="rId3" imgW="2933333" imgH="3495238" progId="">
                          <p:embed/>
                        </p:oleObj>
                      </a:graphicData>
                    </a:graphic>
                  </p:graphicFrame>
                  <p:sp>
                    <p:nvSpPr>
                      <p:cNvPr id="187405" name="Text Box 1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150" y="1378"/>
                        <a:ext cx="136" cy="28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s-ES" sz="2400" b="1" baseline="0">
                            <a:solidFill>
                              <a:srgbClr val="F42B0A"/>
                            </a:solidFill>
                          </a:rPr>
                          <a:t>.</a:t>
                        </a:r>
                      </a:p>
                    </p:txBody>
                  </p:sp>
                  <p:sp>
                    <p:nvSpPr>
                      <p:cNvPr id="187406" name="Text Box 1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105" y="1741"/>
                        <a:ext cx="317" cy="2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s-ES" sz="2000" b="1" baseline="0">
                            <a:solidFill>
                              <a:srgbClr val="F42B0A"/>
                            </a:solidFill>
                          </a:rPr>
                          <a:t>H</a:t>
                        </a:r>
                        <a:r>
                          <a:rPr lang="es-ES" sz="2000" b="1" baseline="0"/>
                          <a:t>          </a:t>
                        </a:r>
                        <a:endParaRPr lang="en-US" sz="2000" b="1" baseline="0"/>
                      </a:p>
                    </p:txBody>
                  </p:sp>
                  <p:sp>
                    <p:nvSpPr>
                      <p:cNvPr id="187407" name="Line 15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241" y="1498"/>
                        <a:ext cx="227" cy="137"/>
                      </a:xfrm>
                      <a:prstGeom prst="line">
                        <a:avLst/>
                      </a:prstGeom>
                      <a:noFill/>
                      <a:ln w="66675">
                        <a:solidFill>
                          <a:srgbClr val="DDDDDD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  <p:sp>
                  <p:nvSpPr>
                    <p:cNvPr id="187408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014" y="1616"/>
                      <a:ext cx="181" cy="25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s-ES" sz="2000" b="1" baseline="0">
                          <a:solidFill>
                            <a:srgbClr val="F42B0A"/>
                          </a:solidFill>
                        </a:rPr>
                        <a:t>+</a:t>
                      </a:r>
                    </a:p>
                  </p:txBody>
                </p:sp>
              </p:grpSp>
              <p:sp>
                <p:nvSpPr>
                  <p:cNvPr id="187409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40" y="1797"/>
                    <a:ext cx="273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000" b="1" baseline="0"/>
                      <a:t>-</a:t>
                    </a:r>
                  </a:p>
                </p:txBody>
              </p:sp>
            </p:grpSp>
            <p:sp>
              <p:nvSpPr>
                <p:cNvPr id="187410" name="Line 18"/>
                <p:cNvSpPr>
                  <a:spLocks noChangeShapeType="1"/>
                </p:cNvSpPr>
                <p:nvPr/>
              </p:nvSpPr>
              <p:spPr bwMode="auto">
                <a:xfrm>
                  <a:off x="4830" y="1661"/>
                  <a:ext cx="0" cy="318"/>
                </a:xfrm>
                <a:prstGeom prst="line">
                  <a:avLst/>
                </a:prstGeom>
                <a:noFill/>
                <a:ln w="44450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187411" name="Line 19"/>
              <p:cNvSpPr>
                <a:spLocks noChangeShapeType="1"/>
              </p:cNvSpPr>
              <p:nvPr/>
            </p:nvSpPr>
            <p:spPr bwMode="auto">
              <a:xfrm>
                <a:off x="4785" y="1933"/>
                <a:ext cx="6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87412" name="Line 20"/>
            <p:cNvSpPr>
              <a:spLocks noChangeShapeType="1"/>
            </p:cNvSpPr>
            <p:nvPr/>
          </p:nvSpPr>
          <p:spPr bwMode="auto">
            <a:xfrm>
              <a:off x="4558" y="1480"/>
              <a:ext cx="272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7413" name="Text Box 21"/>
          <p:cNvSpPr txBox="1">
            <a:spLocks noChangeArrowheads="1"/>
          </p:cNvSpPr>
          <p:nvPr/>
        </p:nvSpPr>
        <p:spPr bwMode="auto">
          <a:xfrm>
            <a:off x="6588125" y="3582987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R</a:t>
            </a:r>
          </a:p>
        </p:txBody>
      </p:sp>
      <p:sp>
        <p:nvSpPr>
          <p:cNvPr id="187414" name="Text Box 22"/>
          <p:cNvSpPr txBox="1">
            <a:spLocks noChangeArrowheads="1"/>
          </p:cNvSpPr>
          <p:nvPr/>
        </p:nvSpPr>
        <p:spPr bwMode="auto">
          <a:xfrm>
            <a:off x="6515100" y="990600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/>
              <a:t>R</a:t>
            </a:r>
          </a:p>
        </p:txBody>
      </p:sp>
      <p:grpSp>
        <p:nvGrpSpPr>
          <p:cNvPr id="187415" name="Group 23"/>
          <p:cNvGrpSpPr>
            <a:grpSpLocks/>
          </p:cNvGrpSpPr>
          <p:nvPr/>
        </p:nvGrpSpPr>
        <p:grpSpPr bwMode="auto">
          <a:xfrm>
            <a:off x="4608513" y="3690937"/>
            <a:ext cx="4140200" cy="2384425"/>
            <a:chOff x="2903" y="2704"/>
            <a:chExt cx="2608" cy="1502"/>
          </a:xfrm>
        </p:grpSpPr>
        <p:grpSp>
          <p:nvGrpSpPr>
            <p:cNvPr id="187416" name="Group 24"/>
            <p:cNvGrpSpPr>
              <a:grpSpLocks/>
            </p:cNvGrpSpPr>
            <p:nvPr/>
          </p:nvGrpSpPr>
          <p:grpSpPr bwMode="auto">
            <a:xfrm>
              <a:off x="2903" y="2704"/>
              <a:ext cx="2608" cy="1502"/>
              <a:chOff x="2903" y="2704"/>
              <a:chExt cx="2608" cy="1502"/>
            </a:xfrm>
          </p:grpSpPr>
          <p:grpSp>
            <p:nvGrpSpPr>
              <p:cNvPr id="187417" name="Group 25"/>
              <p:cNvGrpSpPr>
                <a:grpSpLocks/>
              </p:cNvGrpSpPr>
              <p:nvPr/>
            </p:nvGrpSpPr>
            <p:grpSpPr bwMode="auto">
              <a:xfrm>
                <a:off x="2903" y="2704"/>
                <a:ext cx="2608" cy="1502"/>
                <a:chOff x="2903" y="2704"/>
                <a:chExt cx="2608" cy="1502"/>
              </a:xfrm>
            </p:grpSpPr>
            <p:graphicFrame>
              <p:nvGraphicFramePr>
                <p:cNvPr id="187418" name="Object 26"/>
                <p:cNvGraphicFramePr>
                  <a:graphicFrameLocks noChangeAspect="1"/>
                </p:cNvGraphicFramePr>
                <p:nvPr/>
              </p:nvGraphicFramePr>
              <p:xfrm>
                <a:off x="2903" y="2840"/>
                <a:ext cx="2608" cy="1366"/>
              </p:xfrm>
              <a:graphic>
                <a:graphicData uri="http://schemas.openxmlformats.org/presentationml/2006/ole">
                  <p:oleObj spid="_x0000_s187511" name="Fotografía de Photo Editor" r:id="rId4" imgW="2933333" imgH="3495238" progId="">
                    <p:embed/>
                  </p:oleObj>
                </a:graphicData>
              </a:graphic>
            </p:graphicFrame>
            <p:sp>
              <p:nvSpPr>
                <p:cNvPr id="187419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4740" y="2704"/>
                  <a:ext cx="318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000" b="1" baseline="0">
                      <a:solidFill>
                        <a:srgbClr val="F42B0A"/>
                      </a:solidFill>
                    </a:rPr>
                    <a:t>H</a:t>
                  </a:r>
                </a:p>
              </p:txBody>
            </p:sp>
            <p:sp>
              <p:nvSpPr>
                <p:cNvPr id="187420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150" y="3838"/>
                  <a:ext cx="318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000" b="1" baseline="0">
                      <a:solidFill>
                        <a:srgbClr val="F42B0A"/>
                      </a:solidFill>
                    </a:rPr>
                    <a:t>H</a:t>
                  </a:r>
                </a:p>
              </p:txBody>
            </p:sp>
            <p:sp>
              <p:nvSpPr>
                <p:cNvPr id="187421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4332" y="3521"/>
                  <a:ext cx="181" cy="136"/>
                </a:xfrm>
                <a:prstGeom prst="line">
                  <a:avLst/>
                </a:prstGeom>
                <a:noFill/>
                <a:ln w="120650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187422" name="Line 30"/>
              <p:cNvSpPr>
                <a:spLocks noChangeShapeType="1"/>
              </p:cNvSpPr>
              <p:nvPr/>
            </p:nvSpPr>
            <p:spPr bwMode="auto">
              <a:xfrm>
                <a:off x="4513" y="324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87423" name="Line 31"/>
            <p:cNvSpPr>
              <a:spLocks noChangeShapeType="1"/>
            </p:cNvSpPr>
            <p:nvPr/>
          </p:nvSpPr>
          <p:spPr bwMode="auto">
            <a:xfrm flipH="1">
              <a:off x="4604" y="3113"/>
              <a:ext cx="226" cy="136"/>
            </a:xfrm>
            <a:prstGeom prst="line">
              <a:avLst/>
            </a:prstGeom>
            <a:noFill/>
            <a:ln w="73025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7424" name="Line 32"/>
          <p:cNvSpPr>
            <a:spLocks noChangeShapeType="1"/>
          </p:cNvSpPr>
          <p:nvPr/>
        </p:nvSpPr>
        <p:spPr bwMode="auto">
          <a:xfrm>
            <a:off x="3851275" y="3187700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7425" name="Line 33"/>
          <p:cNvSpPr>
            <a:spLocks noChangeShapeType="1"/>
          </p:cNvSpPr>
          <p:nvPr/>
        </p:nvSpPr>
        <p:spPr bwMode="auto">
          <a:xfrm>
            <a:off x="5651500" y="34036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7426" name="Text Box 34"/>
          <p:cNvSpPr txBox="1">
            <a:spLocks noChangeArrowheads="1"/>
          </p:cNvSpPr>
          <p:nvPr/>
        </p:nvSpPr>
        <p:spPr bwMode="auto">
          <a:xfrm>
            <a:off x="5580063" y="3403600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chemeClr val="accent2"/>
                </a:solidFill>
              </a:rPr>
              <a:t>e</a:t>
            </a:r>
            <a:r>
              <a:rPr lang="es-ES" sz="2000" b="1" baseline="30000">
                <a:solidFill>
                  <a:schemeClr val="accent2"/>
                </a:solidFill>
              </a:rPr>
              <a:t>-  </a:t>
            </a:r>
            <a:r>
              <a:rPr lang="es-ES" sz="2000" b="1" baseline="0">
                <a:solidFill>
                  <a:schemeClr val="accent2"/>
                </a:solidFill>
              </a:rPr>
              <a:t>+ H</a:t>
            </a:r>
            <a:r>
              <a:rPr lang="es-ES" sz="2000" b="1" baseline="30000">
                <a:solidFill>
                  <a:schemeClr val="accent2"/>
                </a:solidFill>
              </a:rPr>
              <a:t>+</a:t>
            </a:r>
            <a:endParaRPr lang="es-ES" sz="2000" b="1" baseline="0">
              <a:solidFill>
                <a:schemeClr val="accent2"/>
              </a:solidFill>
            </a:endParaRPr>
          </a:p>
        </p:txBody>
      </p:sp>
      <p:grpSp>
        <p:nvGrpSpPr>
          <p:cNvPr id="187427" name="Group 35"/>
          <p:cNvGrpSpPr>
            <a:grpSpLocks/>
          </p:cNvGrpSpPr>
          <p:nvPr/>
        </p:nvGrpSpPr>
        <p:grpSpPr bwMode="auto">
          <a:xfrm>
            <a:off x="468313" y="1603375"/>
            <a:ext cx="3671887" cy="2770187"/>
            <a:chOff x="295" y="1389"/>
            <a:chExt cx="2313" cy="1745"/>
          </a:xfrm>
        </p:grpSpPr>
        <p:graphicFrame>
          <p:nvGraphicFramePr>
            <p:cNvPr id="187428" name="Object 36"/>
            <p:cNvGraphicFramePr>
              <a:graphicFrameLocks noChangeAspect="1"/>
            </p:cNvGraphicFramePr>
            <p:nvPr/>
          </p:nvGraphicFramePr>
          <p:xfrm>
            <a:off x="295" y="1616"/>
            <a:ext cx="2313" cy="1094"/>
          </p:xfrm>
          <a:graphic>
            <a:graphicData uri="http://schemas.openxmlformats.org/presentationml/2006/ole">
              <p:oleObj spid="_x0000_s187512" name="Fotografía de Photo Editor" r:id="rId5" imgW="2933333" imgH="3495238" progId="">
                <p:embed/>
              </p:oleObj>
            </a:graphicData>
          </a:graphic>
        </p:graphicFrame>
        <p:sp>
          <p:nvSpPr>
            <p:cNvPr id="187429" name="Text Box 37"/>
            <p:cNvSpPr txBox="1">
              <a:spLocks noChangeArrowheads="1"/>
            </p:cNvSpPr>
            <p:nvPr/>
          </p:nvSpPr>
          <p:spPr bwMode="auto">
            <a:xfrm>
              <a:off x="567" y="2840"/>
              <a:ext cx="1723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aseline="0"/>
                <a:t>Anillo isoaloxacina</a:t>
              </a:r>
            </a:p>
          </p:txBody>
        </p:sp>
        <p:sp>
          <p:nvSpPr>
            <p:cNvPr id="187430" name="Text Box 38"/>
            <p:cNvSpPr txBox="1">
              <a:spLocks noChangeArrowheads="1"/>
            </p:cNvSpPr>
            <p:nvPr/>
          </p:nvSpPr>
          <p:spPr bwMode="auto">
            <a:xfrm>
              <a:off x="1429" y="1389"/>
              <a:ext cx="3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1" baseline="0"/>
                <a:t>R</a:t>
              </a:r>
            </a:p>
          </p:txBody>
        </p:sp>
      </p:grpSp>
      <p:sp>
        <p:nvSpPr>
          <p:cNvPr id="187431" name="Text Box 39"/>
          <p:cNvSpPr txBox="1">
            <a:spLocks noChangeArrowheads="1"/>
          </p:cNvSpPr>
          <p:nvPr/>
        </p:nvSpPr>
        <p:spPr bwMode="auto">
          <a:xfrm>
            <a:off x="3851275" y="3259137"/>
            <a:ext cx="1081088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baseline="0">
                <a:solidFill>
                  <a:schemeClr val="accent2"/>
                </a:solidFill>
              </a:rPr>
              <a:t>e</a:t>
            </a:r>
            <a:r>
              <a:rPr lang="es-ES" sz="2000" b="1" baseline="30000">
                <a:solidFill>
                  <a:schemeClr val="accent2"/>
                </a:solidFill>
              </a:rPr>
              <a:t>- </a:t>
            </a:r>
            <a:r>
              <a:rPr lang="es-ES" sz="2000" b="1" baseline="0">
                <a:solidFill>
                  <a:schemeClr val="accent2"/>
                </a:solidFill>
              </a:rPr>
              <a:t>+ H</a:t>
            </a:r>
            <a:r>
              <a:rPr lang="es-ES" sz="2000" b="1" baseline="30000">
                <a:solidFill>
                  <a:schemeClr val="accent2"/>
                </a:solidFill>
              </a:rPr>
              <a:t>+</a:t>
            </a:r>
            <a:endParaRPr lang="es-ES" sz="2000" b="1" baseline="0">
              <a:solidFill>
                <a:schemeClr val="accent2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131995" y="6096000"/>
            <a:ext cx="3021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baseline="0" dirty="0" smtClean="0">
                <a:solidFill>
                  <a:srgbClr val="FF0000"/>
                </a:solidFill>
              </a:rPr>
              <a:t>FADH2 o FMNH2</a:t>
            </a:r>
            <a:endParaRPr lang="es-ES" sz="2800" b="1" baseline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531" name="Group 11"/>
          <p:cNvGrpSpPr>
            <a:grpSpLocks/>
          </p:cNvGrpSpPr>
          <p:nvPr/>
        </p:nvGrpSpPr>
        <p:grpSpPr bwMode="auto">
          <a:xfrm>
            <a:off x="395289" y="2565400"/>
            <a:ext cx="4032250" cy="1800225"/>
            <a:chOff x="2971" y="799"/>
            <a:chExt cx="2540" cy="1134"/>
          </a:xfrm>
        </p:grpSpPr>
        <p:sp>
          <p:nvSpPr>
            <p:cNvPr id="107528" name="Oval 8"/>
            <p:cNvSpPr>
              <a:spLocks noChangeArrowheads="1"/>
            </p:cNvSpPr>
            <p:nvPr/>
          </p:nvSpPr>
          <p:spPr bwMode="auto">
            <a:xfrm>
              <a:off x="2971" y="799"/>
              <a:ext cx="2540" cy="1134"/>
            </a:xfrm>
            <a:prstGeom prst="ellipse">
              <a:avLst/>
            </a:prstGeom>
            <a:solidFill>
              <a:srgbClr val="66FFFF">
                <a:alpha val="17999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25" name="Text Box 5"/>
            <p:cNvSpPr txBox="1">
              <a:spLocks noChangeArrowheads="1"/>
            </p:cNvSpPr>
            <p:nvPr/>
          </p:nvSpPr>
          <p:spPr bwMode="auto">
            <a:xfrm>
              <a:off x="3107" y="981"/>
              <a:ext cx="2404" cy="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800" b="1" baseline="0" dirty="0"/>
                <a:t>Lípidos</a:t>
              </a:r>
            </a:p>
            <a:p>
              <a:pPr algn="ctr">
                <a:spcBef>
                  <a:spcPct val="50000"/>
                </a:spcBef>
              </a:pPr>
              <a:r>
                <a:rPr lang="es-ES" sz="2800" b="1" baseline="0" dirty="0"/>
                <a:t>ACIDOS GRASOS</a:t>
              </a:r>
            </a:p>
          </p:txBody>
        </p:sp>
      </p:grp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682625" y="692150"/>
            <a:ext cx="381635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baseline="0"/>
              <a:t>Hidratos de carbono</a:t>
            </a:r>
          </a:p>
          <a:p>
            <a:pPr algn="ctr">
              <a:spcBef>
                <a:spcPct val="50000"/>
              </a:spcBef>
            </a:pPr>
            <a:r>
              <a:rPr lang="es-ES" sz="2800" b="1" baseline="0"/>
              <a:t>GLUCOSA</a:t>
            </a:r>
          </a:p>
        </p:txBody>
      </p:sp>
      <p:sp>
        <p:nvSpPr>
          <p:cNvPr id="107527" name="Oval 7"/>
          <p:cNvSpPr>
            <a:spLocks noChangeArrowheads="1"/>
          </p:cNvSpPr>
          <p:nvPr/>
        </p:nvSpPr>
        <p:spPr bwMode="auto">
          <a:xfrm>
            <a:off x="395288" y="266700"/>
            <a:ext cx="4032250" cy="1800225"/>
          </a:xfrm>
          <a:prstGeom prst="ellipse">
            <a:avLst/>
          </a:prstGeom>
          <a:solidFill>
            <a:srgbClr val="66FFFF">
              <a:alpha val="17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dirty="0"/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323528" y="5156201"/>
            <a:ext cx="381635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 baseline="0"/>
              <a:t>Proteínas</a:t>
            </a:r>
          </a:p>
          <a:p>
            <a:pPr algn="ctr">
              <a:spcBef>
                <a:spcPct val="50000"/>
              </a:spcBef>
            </a:pPr>
            <a:r>
              <a:rPr lang="es-ES" sz="2800" b="1" baseline="0"/>
              <a:t>AMINOACIDOS</a:t>
            </a:r>
          </a:p>
        </p:txBody>
      </p:sp>
      <p:sp>
        <p:nvSpPr>
          <p:cNvPr id="107529" name="Oval 9"/>
          <p:cNvSpPr>
            <a:spLocks noChangeArrowheads="1"/>
          </p:cNvSpPr>
          <p:nvPr/>
        </p:nvSpPr>
        <p:spPr bwMode="auto">
          <a:xfrm>
            <a:off x="395288" y="4868863"/>
            <a:ext cx="3600450" cy="1800225"/>
          </a:xfrm>
          <a:prstGeom prst="ellipse">
            <a:avLst/>
          </a:prstGeom>
          <a:solidFill>
            <a:srgbClr val="66FFFF">
              <a:alpha val="17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dirty="0"/>
          </a:p>
        </p:txBody>
      </p:sp>
      <p:grpSp>
        <p:nvGrpSpPr>
          <p:cNvPr id="107535" name="Group 15"/>
          <p:cNvGrpSpPr>
            <a:grpSpLocks/>
          </p:cNvGrpSpPr>
          <p:nvPr/>
        </p:nvGrpSpPr>
        <p:grpSpPr bwMode="auto">
          <a:xfrm>
            <a:off x="5219700" y="1412875"/>
            <a:ext cx="1223963" cy="4248150"/>
            <a:chOff x="3288" y="890"/>
            <a:chExt cx="771" cy="2676"/>
          </a:xfrm>
        </p:grpSpPr>
        <p:sp>
          <p:nvSpPr>
            <p:cNvPr id="107533" name="AutoShape 13"/>
            <p:cNvSpPr>
              <a:spLocks noChangeArrowheads="1"/>
            </p:cNvSpPr>
            <p:nvPr/>
          </p:nvSpPr>
          <p:spPr bwMode="auto">
            <a:xfrm>
              <a:off x="3288" y="890"/>
              <a:ext cx="771" cy="2676"/>
            </a:xfrm>
            <a:prstGeom prst="rightArrowCallout">
              <a:avLst>
                <a:gd name="adj1" fmla="val 86770"/>
                <a:gd name="adj2" fmla="val 86770"/>
                <a:gd name="adj3" fmla="val 16667"/>
                <a:gd name="adj4" fmla="val 6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7534" name="Text Box 14"/>
            <p:cNvSpPr txBox="1">
              <a:spLocks noChangeArrowheads="1"/>
            </p:cNvSpPr>
            <p:nvPr/>
          </p:nvSpPr>
          <p:spPr bwMode="auto">
            <a:xfrm>
              <a:off x="3379" y="1026"/>
              <a:ext cx="317" cy="2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800" b="1" baseline="0" dirty="0"/>
                <a:t>OXIDACION</a:t>
              </a:r>
            </a:p>
          </p:txBody>
        </p:sp>
      </p:grpSp>
      <p:sp>
        <p:nvSpPr>
          <p:cNvPr id="107539" name="Line 19"/>
          <p:cNvSpPr>
            <a:spLocks noChangeShapeType="1"/>
          </p:cNvSpPr>
          <p:nvPr/>
        </p:nvSpPr>
        <p:spPr bwMode="auto">
          <a:xfrm>
            <a:off x="8027988" y="39338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6804025" y="981075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baseline="0"/>
          </a:p>
        </p:txBody>
      </p:sp>
      <p:sp>
        <p:nvSpPr>
          <p:cNvPr id="107544" name="Text Box 24"/>
          <p:cNvSpPr txBox="1">
            <a:spLocks noChangeArrowheads="1"/>
          </p:cNvSpPr>
          <p:nvPr/>
        </p:nvSpPr>
        <p:spPr bwMode="auto">
          <a:xfrm>
            <a:off x="6372225" y="333375"/>
            <a:ext cx="2339975" cy="15525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baseline="0"/>
              <a:t>Compuestos con uniones ricas en energía</a:t>
            </a:r>
          </a:p>
        </p:txBody>
      </p:sp>
      <p:sp>
        <p:nvSpPr>
          <p:cNvPr id="107545" name="Line 25"/>
          <p:cNvSpPr>
            <a:spLocks noChangeShapeType="1"/>
          </p:cNvSpPr>
          <p:nvPr/>
        </p:nvSpPr>
        <p:spPr bwMode="auto">
          <a:xfrm flipV="1">
            <a:off x="6659563" y="1916113"/>
            <a:ext cx="9366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7546" name="Line 26"/>
          <p:cNvSpPr>
            <a:spLocks noChangeShapeType="1"/>
          </p:cNvSpPr>
          <p:nvPr/>
        </p:nvSpPr>
        <p:spPr bwMode="auto">
          <a:xfrm>
            <a:off x="6732588" y="3357563"/>
            <a:ext cx="7191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107551" name="Group 31"/>
          <p:cNvGrpSpPr>
            <a:grpSpLocks/>
          </p:cNvGrpSpPr>
          <p:nvPr/>
        </p:nvGrpSpPr>
        <p:grpSpPr bwMode="auto">
          <a:xfrm>
            <a:off x="7667625" y="2781300"/>
            <a:ext cx="1476375" cy="1295400"/>
            <a:chOff x="4830" y="1752"/>
            <a:chExt cx="930" cy="816"/>
          </a:xfrm>
        </p:grpSpPr>
        <p:sp>
          <p:nvSpPr>
            <p:cNvPr id="107540" name="Text Box 20"/>
            <p:cNvSpPr txBox="1">
              <a:spLocks noChangeArrowheads="1"/>
            </p:cNvSpPr>
            <p:nvPr/>
          </p:nvSpPr>
          <p:spPr bwMode="auto">
            <a:xfrm>
              <a:off x="4898" y="1797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NADH</a:t>
              </a:r>
            </a:p>
          </p:txBody>
        </p:sp>
        <p:sp>
          <p:nvSpPr>
            <p:cNvPr id="107541" name="Text Box 21"/>
            <p:cNvSpPr txBox="1">
              <a:spLocks noChangeArrowheads="1"/>
            </p:cNvSpPr>
            <p:nvPr/>
          </p:nvSpPr>
          <p:spPr bwMode="auto">
            <a:xfrm>
              <a:off x="4898" y="2205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FADH</a:t>
              </a:r>
              <a:r>
                <a:rPr lang="es-ES" sz="2400" b="1"/>
                <a:t>2</a:t>
              </a:r>
              <a:endParaRPr lang="es-ES" sz="2400" b="1" baseline="0"/>
            </a:p>
          </p:txBody>
        </p:sp>
        <p:sp>
          <p:nvSpPr>
            <p:cNvPr id="107547" name="AutoShape 27"/>
            <p:cNvSpPr>
              <a:spLocks/>
            </p:cNvSpPr>
            <p:nvPr/>
          </p:nvSpPr>
          <p:spPr bwMode="auto">
            <a:xfrm>
              <a:off x="4830" y="1752"/>
              <a:ext cx="46" cy="816"/>
            </a:xfrm>
            <a:prstGeom prst="leftBrace">
              <a:avLst>
                <a:gd name="adj1" fmla="val 147826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7550" name="Group 30"/>
          <p:cNvGrpSpPr>
            <a:grpSpLocks/>
          </p:cNvGrpSpPr>
          <p:nvPr/>
        </p:nvGrpSpPr>
        <p:grpSpPr bwMode="auto">
          <a:xfrm>
            <a:off x="6372200" y="4505721"/>
            <a:ext cx="2478087" cy="2379663"/>
            <a:chOff x="4199" y="2478"/>
            <a:chExt cx="1561" cy="1499"/>
          </a:xfrm>
        </p:grpSpPr>
        <p:grpSp>
          <p:nvGrpSpPr>
            <p:cNvPr id="107548" name="Group 28"/>
            <p:cNvGrpSpPr>
              <a:grpSpLocks/>
            </p:cNvGrpSpPr>
            <p:nvPr/>
          </p:nvGrpSpPr>
          <p:grpSpPr bwMode="auto">
            <a:xfrm>
              <a:off x="4199" y="2568"/>
              <a:ext cx="1561" cy="1409"/>
              <a:chOff x="4199" y="2568"/>
              <a:chExt cx="1561" cy="1409"/>
            </a:xfrm>
          </p:grpSpPr>
          <p:sp>
            <p:nvSpPr>
              <p:cNvPr id="107537" name="AutoShape 17"/>
              <p:cNvSpPr>
                <a:spLocks noChangeArrowheads="1"/>
              </p:cNvSpPr>
              <p:nvPr/>
            </p:nvSpPr>
            <p:spPr bwMode="auto">
              <a:xfrm rot="1776779">
                <a:off x="4199" y="2568"/>
                <a:ext cx="1561" cy="1409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7542" name="Text Box 22"/>
              <p:cNvSpPr txBox="1">
                <a:spLocks noChangeArrowheads="1"/>
              </p:cNvSpPr>
              <p:nvPr/>
            </p:nvSpPr>
            <p:spPr bwMode="auto">
              <a:xfrm>
                <a:off x="4513" y="3067"/>
                <a:ext cx="771" cy="365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3200" b="1" baseline="0">
                    <a:solidFill>
                      <a:srgbClr val="F42B0A"/>
                    </a:solidFill>
                  </a:rPr>
                  <a:t>ATP</a:t>
                </a:r>
              </a:p>
            </p:txBody>
          </p:sp>
        </p:grpSp>
        <p:sp>
          <p:nvSpPr>
            <p:cNvPr id="107549" name="Text Box 29"/>
            <p:cNvSpPr txBox="1">
              <a:spLocks noChangeArrowheads="1"/>
            </p:cNvSpPr>
            <p:nvPr/>
          </p:nvSpPr>
          <p:spPr bwMode="auto">
            <a:xfrm>
              <a:off x="5103" y="2478"/>
              <a:ext cx="4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1" baseline="0"/>
                <a:t>O</a:t>
              </a:r>
              <a:r>
                <a:rPr lang="es-ES" sz="2400" b="1"/>
                <a:t>2</a:t>
              </a:r>
              <a:endParaRPr lang="es-ES" sz="2400" b="1" baseline="0"/>
            </a:p>
          </p:txBody>
        </p:sp>
      </p:grpSp>
    </p:spTree>
    <p:extLst>
      <p:ext uri="{BB962C8B-B14F-4D97-AF65-F5344CB8AC3E}">
        <p14:creationId xmlns="" xmlns:p14="http://schemas.microsoft.com/office/powerpoint/2010/main" val="162532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3105</TotalTime>
  <Words>2076</Words>
  <Application>Microsoft Office PowerPoint</Application>
  <PresentationFormat>Presentación en pantalla (4:3)</PresentationFormat>
  <Paragraphs>695</Paragraphs>
  <Slides>55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57" baseType="lpstr">
      <vt:lpstr>Diseño predeterminado</vt:lpstr>
      <vt:lpstr>Fotografía de Photo Editor</vt:lpstr>
      <vt:lpstr>BOLILLA 2- 1° parte</vt:lpstr>
      <vt:lpstr>Diapositiva 2</vt:lpstr>
      <vt:lpstr>Diapositiva 3</vt:lpstr>
      <vt:lpstr>Diapositiva 4</vt:lpstr>
      <vt:lpstr>Diapositiva 5</vt:lpstr>
      <vt:lpstr>OXIDORREDUCTASAS (DESHIDROGENASAS)</vt:lpstr>
      <vt:lpstr>REACCION DE REDUCCION DE NAD+</vt:lpstr>
      <vt:lpstr>REACCION DE REDUCCION DEL ANILLO FLAVINICO</vt:lpstr>
      <vt:lpstr>Diapositiva 9</vt:lpstr>
      <vt:lpstr>Adenosina Trifosfato (ATP)</vt:lpstr>
      <vt:lpstr>Energía de Hidrólisis de los Compuestos de elevada Energía</vt:lpstr>
      <vt:lpstr>Diapositiva 12</vt:lpstr>
      <vt:lpstr>MECANISMOS DE SINTESIS DE ATP</vt:lpstr>
      <vt:lpstr>Diapositiva 14</vt:lpstr>
      <vt:lpstr>Diapositiva 15</vt:lpstr>
      <vt:lpstr>MECANISMOS DE SINTESIS DE ATP</vt:lpstr>
      <vt:lpstr>Destino de los equivalentes de reducción</vt:lpstr>
      <vt:lpstr>CADENA DE TRANSPORTE ELECTRONICO</vt:lpstr>
      <vt:lpstr>COMPONENTES DE LA CADENA DE TRANSPORTE ELECTRONICO</vt:lpstr>
      <vt:lpstr>POTENCIALES DE REDUCCIÓN ESTÁNDAR DE LOS TRANSPORTADORES DE LA CADENA RESPIRATORIA</vt:lpstr>
      <vt:lpstr>Complejos de la Cadena de transporte electrónico-Citocromo c</vt:lpstr>
      <vt:lpstr>Diapositiva 22</vt:lpstr>
      <vt:lpstr>Diapositiva 23</vt:lpstr>
      <vt:lpstr>REACCIONES DEL COMPLEJO I</vt:lpstr>
      <vt:lpstr>Camino de los equivalentes de reducción en el Complejo I</vt:lpstr>
      <vt:lpstr>Diapositiva 26</vt:lpstr>
      <vt:lpstr>Diapositiva 27</vt:lpstr>
      <vt:lpstr>COMPLEJO II</vt:lpstr>
      <vt:lpstr>REACCION DE LA UBIQUINONA</vt:lpstr>
      <vt:lpstr>Otras deshidrogenasas que entregan electrones a la Ubiquinona</vt:lpstr>
      <vt:lpstr>CAMINO DE LOS ELECTRONES desde el COMPLEJO III al O2</vt:lpstr>
      <vt:lpstr>Diapositiva 32</vt:lpstr>
      <vt:lpstr>SINTESIS DE ATP  TEORIA QUIMIOSMOTICA</vt:lpstr>
      <vt:lpstr>Diapositiva 34</vt:lpstr>
      <vt:lpstr>TRANSLOCACION DE PROTONES Y SINTESIS DE ATP </vt:lpstr>
      <vt:lpstr>POSTULADOS DE LA TEORIA QUIMIOSMOTICA</vt:lpstr>
      <vt:lpstr>INHIBIDORES</vt:lpstr>
      <vt:lpstr>ACCION DE INHIBIDORES</vt:lpstr>
      <vt:lpstr>INHIBIDORES DE LA FOSFORILACIÓN</vt:lpstr>
      <vt:lpstr>DESACOPLANTES</vt:lpstr>
      <vt:lpstr>Relacion P/O en presencia de Inhibidores</vt:lpstr>
      <vt:lpstr>Diapositiva 42</vt:lpstr>
      <vt:lpstr>Diapositiva 43</vt:lpstr>
      <vt:lpstr>Diapositiva 44</vt:lpstr>
      <vt:lpstr>Diapositiva 45</vt:lpstr>
      <vt:lpstr>Funciones fisiologicas </vt:lpstr>
      <vt:lpstr>Control de la respiración</vt:lpstr>
      <vt:lpstr>Diapositiva 48</vt:lpstr>
      <vt:lpstr>Diapositiva 49</vt:lpstr>
      <vt:lpstr>Diapositiva 50</vt:lpstr>
      <vt:lpstr>Diapositiva 51</vt:lpstr>
      <vt:lpstr>OXIDASAS</vt:lpstr>
      <vt:lpstr>MONOOXIGENASAS u OXIGENASAS DE FUNCION MIXTA ó HIDROXILASAS</vt:lpstr>
      <vt:lpstr>ESQUEMA DE REACCION  Y UBICACIÓN CELULAR DEL CITOCROMO 450</vt:lpstr>
      <vt:lpstr>Esquema de reacción donde interviene un Citocromo P450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Irma</dc:creator>
  <cp:lastModifiedBy>Your User Name</cp:lastModifiedBy>
  <cp:revision>259</cp:revision>
  <dcterms:created xsi:type="dcterms:W3CDTF">2007-07-10T14:52:40Z</dcterms:created>
  <dcterms:modified xsi:type="dcterms:W3CDTF">2014-03-20T22:12:50Z</dcterms:modified>
</cp:coreProperties>
</file>